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0" r:id="rId1"/>
  </p:sldMasterIdLst>
  <p:notesMasterIdLst>
    <p:notesMasterId r:id="rId7"/>
  </p:notesMasterIdLst>
  <p:handoutMasterIdLst>
    <p:handoutMasterId r:id="rId8"/>
  </p:handoutMasterIdLst>
  <p:sldIdLst>
    <p:sldId id="520" r:id="rId2"/>
    <p:sldId id="861" r:id="rId3"/>
    <p:sldId id="863" r:id="rId4"/>
    <p:sldId id="878" r:id="rId5"/>
    <p:sldId id="877" r:id="rId6"/>
  </p:sldIdLst>
  <p:sldSz cx="9144000" cy="6858000" type="screen4x3"/>
  <p:notesSz cx="6834188" cy="9979025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3">
          <p15:clr>
            <a:srgbClr val="A4A3A4"/>
          </p15:clr>
        </p15:guide>
        <p15:guide id="2" pos="215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7C"/>
    <a:srgbClr val="21EDD5"/>
    <a:srgbClr val="F6CCF6"/>
    <a:srgbClr val="954ECA"/>
    <a:srgbClr val="EDE321"/>
    <a:srgbClr val="ED21B0"/>
    <a:srgbClr val="69E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0BDDDB-715E-5BF4-2585-297AC4CF1FF9}" v="24" dt="2020-01-19T12:59:49.721"/>
    <p1510:client id="{8EF42307-66AA-13B5-B3C5-C880EB0E95A9}" v="67" dt="2020-01-18T13:10:39.830"/>
    <p1510:client id="{F38D05D9-DDB0-2351-F913-247EFA5CFC71}" v="45" dt="2020-01-20T14:58:13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993"/>
    <p:restoredTop sz="95982" autoAdjust="0"/>
  </p:normalViewPr>
  <p:slideViewPr>
    <p:cSldViewPr snapToGrid="0">
      <p:cViewPr varScale="1">
        <p:scale>
          <a:sx n="112" d="100"/>
          <a:sy n="112" d="100"/>
        </p:scale>
        <p:origin x="2192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8008"/>
    </p:cViewPr>
  </p:sorterViewPr>
  <p:notesViewPr>
    <p:cSldViewPr snapToGrid="0">
      <p:cViewPr varScale="1">
        <p:scale>
          <a:sx n="105" d="100"/>
          <a:sy n="105" d="100"/>
        </p:scale>
        <p:origin x="2880" y="192"/>
      </p:cViewPr>
      <p:guideLst>
        <p:guide orient="horz" pos="3143"/>
        <p:guide pos="215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27C4D0B0-F2C0-4498-8D42-710A6495FF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CC8ED31E-21D7-4278-AC75-23902FDC21F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6" name="Rectangle 4">
            <a:extLst>
              <a:ext uri="{FF2B5EF4-FFF2-40B4-BE49-F238E27FC236}">
                <a16:creationId xmlns:a16="http://schemas.microsoft.com/office/drawing/2014/main" id="{1B458315-458C-4DF3-89C1-EB6A77F283E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4197" name="Rectangle 5">
            <a:extLst>
              <a:ext uri="{FF2B5EF4-FFF2-40B4-BE49-F238E27FC236}">
                <a16:creationId xmlns:a16="http://schemas.microsoft.com/office/drawing/2014/main" id="{C9CB85FF-DD76-4E73-8302-9D0169C0FAD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99C29E-C1B9-4A67-A025-E945E351B972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99934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59C5C6CE-9C07-4047-9847-0AE0C821B3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9A42C3B1-2829-430B-AAB0-B4CDB52324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1913" y="0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B39AAEB-F89E-420F-9010-438BF5B4EB9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1909" name="Rectangle 5">
            <a:extLst>
              <a:ext uri="{FF2B5EF4-FFF2-40B4-BE49-F238E27FC236}">
                <a16:creationId xmlns:a16="http://schemas.microsoft.com/office/drawing/2014/main" id="{6D25291C-B19B-489B-973C-78D5060215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4213" y="4740275"/>
            <a:ext cx="5467350" cy="449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251910" name="Rectangle 6">
            <a:extLst>
              <a:ext uri="{FF2B5EF4-FFF2-40B4-BE49-F238E27FC236}">
                <a16:creationId xmlns:a16="http://schemas.microsoft.com/office/drawing/2014/main" id="{386B7393-2062-47F6-960E-46B3E37B25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963"/>
            <a:ext cx="29606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1911" name="Rectangle 7">
            <a:extLst>
              <a:ext uri="{FF2B5EF4-FFF2-40B4-BE49-F238E27FC236}">
                <a16:creationId xmlns:a16="http://schemas.microsoft.com/office/drawing/2014/main" id="{F0D6EC34-4F25-4441-81DA-9530719896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1913" y="9478963"/>
            <a:ext cx="2960687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8F36E4DD-B5F4-4E1A-9CD3-A59317B57AE7}" type="slidenum">
              <a:rPr lang="en-AU" altLang="en-US"/>
              <a:pPr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86395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2730EFF3-F8DA-44C1-A98B-82CD4CBD63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E8A95986-29D9-4D6D-B865-E4936E0FD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D4D23F39-9269-4375-9164-C77192D5DC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BC7B336-3ADD-4614-B6CF-2DE6A1C1C408}" type="slidenum">
              <a:rPr lang="en-AU" altLang="en-US">
                <a:latin typeface="Arial" panose="020B0604020202020204" pitchFamily="34" charset="0"/>
              </a:rPr>
              <a:pPr/>
              <a:t>1</a:t>
            </a:fld>
            <a:endParaRPr lang="en-AU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9576574-2E90-4A95-B23D-9EB12A9896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DE88E4E1-DA55-419E-898D-9A2317816D96}" type="slidenum">
              <a:rPr lang="en-AU" altLang="en-US">
                <a:latin typeface="Arial" panose="020B0604020202020204" pitchFamily="34" charset="0"/>
              </a:rPr>
              <a:pPr/>
              <a:t>2</a:t>
            </a:fld>
            <a:endParaRPr lang="en-AU" altLang="en-US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518E2BC-5F06-496D-BB5B-BE40617B87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2D7D8F95-4183-405F-B592-595B8B81D3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8BAEB3EA-2824-4ACC-9F61-0D5990ADE6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9D98C2D-5055-483C-A5B8-0A9C99B6AA35}" type="slidenum">
              <a:rPr lang="en-AU" altLang="en-US">
                <a:latin typeface="Arial" panose="020B0604020202020204" pitchFamily="34" charset="0"/>
              </a:rPr>
              <a:pPr/>
              <a:t>5</a:t>
            </a:fld>
            <a:endParaRPr lang="en-AU" altLang="en-US"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E1FF6AE5-AC91-4CF0-B490-BDAFBB1AD9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D42322A4-BF54-4B9C-9524-9614429390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5414379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107548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748191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128667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220035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873434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689045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500910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563873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6150494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6468430-ABD4-4AAE-A569-37915E5963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55D0DE-F282-47F4-8538-EB238C7C73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29" name="Rectangle 14">
            <a:extLst>
              <a:ext uri="{FF2B5EF4-FFF2-40B4-BE49-F238E27FC236}">
                <a16:creationId xmlns:a16="http://schemas.microsoft.com/office/drawing/2014/main" id="{35FEA421-BC60-47B6-A8F6-47B065FDADB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697913" y="6572250"/>
            <a:ext cx="325437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0E1994A-C231-4E0B-A89B-07165C18BBF5}" type="slidenum">
              <a:rPr lang="en-US" altLang="en-US" sz="900">
                <a:solidFill>
                  <a:srgbClr val="003C68"/>
                </a:solidFill>
                <a:latin typeface="Arial" panose="020B0604020202020204" pitchFamily="34" charset="0"/>
              </a:rPr>
              <a:pPr/>
              <a:t>‹#›</a:t>
            </a:fld>
            <a:endParaRPr lang="en-US" altLang="en-US" sz="900">
              <a:solidFill>
                <a:srgbClr val="003C68"/>
              </a:solidFill>
            </a:endParaRP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7641B4CA-5B3E-8E44-BD3A-D93CC0B481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26165" y="6045994"/>
            <a:ext cx="4449763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9">
            <a:extLst>
              <a:ext uri="{FF2B5EF4-FFF2-40B4-BE49-F238E27FC236}">
                <a16:creationId xmlns:a16="http://schemas.microsoft.com/office/drawing/2014/main" id="{CCE66BD5-5BAF-AC4B-AB14-EF03CB76217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243388" y="6432550"/>
            <a:ext cx="439102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dist" eaLnBrk="1" hangingPunct="1">
              <a:defRPr/>
            </a:pPr>
            <a:r>
              <a:rPr lang="en-AU" altLang="en-US" sz="675" dirty="0">
                <a:solidFill>
                  <a:srgbClr val="003C68"/>
                </a:solidFill>
                <a:latin typeface="Arial" charset="0"/>
              </a:rPr>
              <a:t>| Improve | Innovate | Digitise</a:t>
            </a:r>
            <a:r>
              <a:rPr lang="en-US" altLang="en-US" sz="675" dirty="0">
                <a:solidFill>
                  <a:srgbClr val="003C68"/>
                </a:solidFill>
                <a:latin typeface="Arial" charset="0"/>
              </a:rPr>
              <a:t>|</a:t>
            </a:r>
          </a:p>
          <a:p>
            <a:pPr algn="ctr" eaLnBrk="1" hangingPunct="1">
              <a:defRPr/>
            </a:pPr>
            <a:r>
              <a:rPr lang="en-US" altLang="en-US" sz="675" dirty="0">
                <a:solidFill>
                  <a:srgbClr val="003C68"/>
                </a:solidFill>
                <a:latin typeface="Arial" charset="0"/>
              </a:rPr>
              <a:t>www.business-analysis.com.au</a:t>
            </a:r>
            <a:endParaRPr lang="en-AU" altLang="en-US" sz="675" dirty="0">
              <a:solidFill>
                <a:srgbClr val="003C68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</p:sldLayoutIdLst>
  <p:transition>
    <p:fade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Arial Narrow" pitchFamily="34" charset="0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Arial Narrow" pitchFamily="34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Arial Narrow" pitchFamily="34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Arial Narrow" pitchFamily="34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00"/>
          </a:solidFill>
          <a:latin typeface="Arial Narrow" pitchFamily="34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rgbClr val="000000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rgbClr val="000000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500">
          <a:solidFill>
            <a:srgbClr val="000000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300">
          <a:solidFill>
            <a:srgbClr val="000000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rgbClr val="000000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D58B9D5-B266-443E-83E1-93C88F7F10EA}"/>
              </a:ext>
            </a:extLst>
          </p:cNvPr>
          <p:cNvSpPr/>
          <p:nvPr/>
        </p:nvSpPr>
        <p:spPr>
          <a:xfrm>
            <a:off x="0" y="14288"/>
            <a:ext cx="9144000" cy="6858000"/>
          </a:xfrm>
          <a:prstGeom prst="rect">
            <a:avLst/>
          </a:prstGeom>
          <a:solidFill>
            <a:srgbClr val="004F7C"/>
          </a:solidFill>
          <a:ln>
            <a:solidFill>
              <a:srgbClr val="004F7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4B6E8D7-DEB1-43E5-94C1-9F4B8CEDFAEE}"/>
              </a:ext>
            </a:extLst>
          </p:cNvPr>
          <p:cNvSpPr txBox="1">
            <a:spLocks/>
          </p:cNvSpPr>
          <p:nvPr/>
        </p:nvSpPr>
        <p:spPr bwMode="auto">
          <a:xfrm>
            <a:off x="457200" y="45593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AU" altLang="en-US" sz="3500" dirty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Value Stream Mapping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3BCCB2-10BF-A847-9204-E5634C14F785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6" b="2931"/>
          <a:stretch/>
        </p:blipFill>
        <p:spPr bwMode="auto">
          <a:xfrm>
            <a:off x="1500822" y="1231900"/>
            <a:ext cx="6142355" cy="30162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37BB36D4-C4A8-4E4A-B024-909813AA7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38" y="68263"/>
            <a:ext cx="8229600" cy="820737"/>
          </a:xfrm>
        </p:spPr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  <a:cs typeface="Tahoma" panose="020B0604030504040204" pitchFamily="34" charset="0"/>
              </a:rPr>
              <a:t>      Value Stream Mapping</a:t>
            </a:r>
          </a:p>
        </p:txBody>
      </p:sp>
      <p:sp>
        <p:nvSpPr>
          <p:cNvPr id="3075" name="Content Placeholder 1">
            <a:extLst>
              <a:ext uri="{FF2B5EF4-FFF2-40B4-BE49-F238E27FC236}">
                <a16:creationId xmlns:a16="http://schemas.microsoft.com/office/drawing/2014/main" id="{F64B15FA-8107-48C4-B33F-C7481B427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413" y="1080965"/>
            <a:ext cx="8173563" cy="506301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Stream of activities required to deliver the product or service.</a:t>
            </a: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Basis for business process re-engineering to deliver on market needs or customer expectations.</a:t>
            </a: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Helps identify non-value steps in the process.</a:t>
            </a:r>
          </a:p>
          <a:p>
            <a:pPr marL="0" indent="0">
              <a:buNone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Each step in VSM is usually mapped to underlying processes (or sub processes), this depends on how much granularity is required.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  <a:p>
            <a:r>
              <a:rPr lang="en-US" altLang="en-US" dirty="0">
                <a:ea typeface="ＭＳ Ｐゴシック" panose="020B0600070205080204" pitchFamily="34" charset="-128"/>
              </a:rPr>
              <a:t>Time mapping against process time and wait time helps identify the time-consuming steps (i.e. processes).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4">
            <a:extLst>
              <a:ext uri="{FF2B5EF4-FFF2-40B4-BE49-F238E27FC236}">
                <a16:creationId xmlns:a16="http://schemas.microsoft.com/office/drawing/2014/main" id="{B626DACB-D081-4C9B-869D-E3CFF985B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537D97A-E1C2-4D75-AD2B-A3DAEF1135C3}"/>
              </a:ext>
            </a:extLst>
          </p:cNvPr>
          <p:cNvSpPr/>
          <p:nvPr/>
        </p:nvSpPr>
        <p:spPr>
          <a:xfrm>
            <a:off x="3185242" y="122238"/>
            <a:ext cx="2773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kern="0" dirty="0">
                <a:solidFill>
                  <a:srgbClr val="000000"/>
                </a:solidFill>
                <a:latin typeface="Arial Narrow" pitchFamily="34" charset="0"/>
                <a:cs typeface="Tahoma" pitchFamily="34" charset="0"/>
              </a:rPr>
              <a:t>VSM Template</a:t>
            </a:r>
            <a:endParaRPr lang="en-US" sz="3600" dirty="0">
              <a:latin typeface="Arial Narrow" pitchFamily="34" charset="0"/>
            </a:endParaRPr>
          </a:p>
        </p:txBody>
      </p:sp>
      <p:sp>
        <p:nvSpPr>
          <p:cNvPr id="69" name="Right Arrow 68"/>
          <p:cNvSpPr/>
          <p:nvPr/>
        </p:nvSpPr>
        <p:spPr>
          <a:xfrm rot="5400000">
            <a:off x="231689" y="2571885"/>
            <a:ext cx="735932" cy="143974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TextBox 148"/>
          <p:cNvSpPr txBox="1"/>
          <p:nvPr/>
        </p:nvSpPr>
        <p:spPr>
          <a:xfrm>
            <a:off x="3188148" y="794576"/>
            <a:ext cx="2430845" cy="72282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+mn-cs"/>
              </a:rPr>
              <a:t>Perform Revenue Accounting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grpSp>
        <p:nvGrpSpPr>
          <p:cNvPr id="83" name="Group 82"/>
          <p:cNvGrpSpPr>
            <a:grpSpLocks/>
          </p:cNvGrpSpPr>
          <p:nvPr/>
        </p:nvGrpSpPr>
        <p:grpSpPr bwMode="auto">
          <a:xfrm>
            <a:off x="825066" y="1155991"/>
            <a:ext cx="2363080" cy="1027612"/>
            <a:chOff x="333869" y="281970"/>
            <a:chExt cx="2320557" cy="406853"/>
          </a:xfrm>
        </p:grpSpPr>
        <p:cxnSp>
          <p:nvCxnSpPr>
            <p:cNvPr id="98" name="Straight Arrow Connector 97"/>
            <p:cNvCxnSpPr/>
            <p:nvPr/>
          </p:nvCxnSpPr>
          <p:spPr>
            <a:xfrm rot="10800000" flipV="1">
              <a:off x="333869" y="388783"/>
              <a:ext cx="1300300" cy="300040"/>
            </a:xfrm>
            <a:prstGeom prst="straightConnector1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>
            <a:xfrm rot="5400000">
              <a:off x="1552955" y="449017"/>
              <a:ext cx="132875" cy="29552"/>
            </a:xfrm>
            <a:prstGeom prst="line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100" name="Straight Connector 99"/>
            <p:cNvCxnSpPr>
              <a:endCxn id="71" idx="1"/>
            </p:cNvCxnSpPr>
            <p:nvPr/>
          </p:nvCxnSpPr>
          <p:spPr>
            <a:xfrm flipV="1">
              <a:off x="1604617" y="281970"/>
              <a:ext cx="1049809" cy="173041"/>
            </a:xfrm>
            <a:prstGeom prst="line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  <p:grpSp>
        <p:nvGrpSpPr>
          <p:cNvPr id="84" name="Group 83"/>
          <p:cNvGrpSpPr>
            <a:grpSpLocks/>
          </p:cNvGrpSpPr>
          <p:nvPr/>
        </p:nvGrpSpPr>
        <p:grpSpPr bwMode="auto">
          <a:xfrm flipV="1">
            <a:off x="5618995" y="1155988"/>
            <a:ext cx="2440853" cy="1027614"/>
            <a:chOff x="6417957" y="357188"/>
            <a:chExt cx="2039338" cy="428303"/>
          </a:xfrm>
        </p:grpSpPr>
        <p:cxnSp>
          <p:nvCxnSpPr>
            <p:cNvPr id="95" name="Straight Arrow Connector 94"/>
            <p:cNvCxnSpPr>
              <a:endCxn id="71" idx="3"/>
            </p:cNvCxnSpPr>
            <p:nvPr/>
          </p:nvCxnSpPr>
          <p:spPr>
            <a:xfrm flipH="1">
              <a:off x="6417957" y="491466"/>
              <a:ext cx="1176485" cy="294025"/>
            </a:xfrm>
            <a:prstGeom prst="straightConnector1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>
            <a:xfrm rot="5400000">
              <a:off x="7513774" y="467151"/>
              <a:ext cx="131058" cy="30276"/>
            </a:xfrm>
            <a:prstGeom prst="line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>
            <a:xfrm flipV="1">
              <a:off x="7564165" y="357188"/>
              <a:ext cx="893130" cy="190631"/>
            </a:xfrm>
            <a:prstGeom prst="line">
              <a:avLst/>
            </a:prstGeom>
            <a:noFill/>
            <a:ln w="28575" cap="rnd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</p:cxnSp>
      </p:grpSp>
      <p:sp>
        <p:nvSpPr>
          <p:cNvPr id="90" name="Right Arrow 89"/>
          <p:cNvSpPr/>
          <p:nvPr/>
        </p:nvSpPr>
        <p:spPr>
          <a:xfrm rot="16200000">
            <a:off x="8050524" y="2577070"/>
            <a:ext cx="796169" cy="143974"/>
          </a:xfrm>
          <a:prstGeom prst="rightArrow">
            <a:avLst/>
          </a:prstGeom>
          <a:solidFill>
            <a:sysClr val="window" lastClr="FFFFFF"/>
          </a:solidFill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118" name="Group 4117"/>
          <p:cNvGrpSpPr/>
          <p:nvPr/>
        </p:nvGrpSpPr>
        <p:grpSpPr>
          <a:xfrm>
            <a:off x="798554" y="3152518"/>
            <a:ext cx="7574472" cy="756267"/>
            <a:chOff x="299786" y="4403469"/>
            <a:chExt cx="7574472" cy="756267"/>
          </a:xfrm>
        </p:grpSpPr>
        <p:sp>
          <p:nvSpPr>
            <p:cNvPr id="79" name="TextBox 158"/>
            <p:cNvSpPr txBox="1"/>
            <p:nvPr/>
          </p:nvSpPr>
          <p:spPr>
            <a:xfrm>
              <a:off x="299786" y="4421072"/>
              <a:ext cx="1151715" cy="738664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Process Customer Credit</a:t>
              </a:r>
            </a:p>
          </p:txBody>
        </p:sp>
        <p:sp>
          <p:nvSpPr>
            <p:cNvPr id="80" name="TextBox 159"/>
            <p:cNvSpPr txBox="1"/>
            <p:nvPr/>
          </p:nvSpPr>
          <p:spPr>
            <a:xfrm>
              <a:off x="1824024" y="4519204"/>
              <a:ext cx="1134897" cy="523220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Invoice Customer</a:t>
              </a:r>
            </a:p>
          </p:txBody>
        </p:sp>
        <p:sp>
          <p:nvSpPr>
            <p:cNvPr id="81" name="TextBox 160"/>
            <p:cNvSpPr txBox="1"/>
            <p:nvPr/>
          </p:nvSpPr>
          <p:spPr>
            <a:xfrm>
              <a:off x="3401548" y="4409105"/>
              <a:ext cx="1172812" cy="738664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Process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Accounts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Receivable</a:t>
              </a:r>
            </a:p>
          </p:txBody>
        </p:sp>
        <p:sp>
          <p:nvSpPr>
            <p:cNvPr id="82" name="Right Arrow 81"/>
            <p:cNvSpPr/>
            <p:nvPr/>
          </p:nvSpPr>
          <p:spPr>
            <a:xfrm>
              <a:off x="1518504" y="4695057"/>
              <a:ext cx="183584" cy="190913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6" name="TextBox 216"/>
            <p:cNvSpPr txBox="1"/>
            <p:nvPr/>
          </p:nvSpPr>
          <p:spPr>
            <a:xfrm>
              <a:off x="4967251" y="4413377"/>
              <a:ext cx="1096411" cy="738664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Manage &amp;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ysClr val="windowText" lastClr="000000"/>
                  </a:solidFill>
                </a:rPr>
                <a:t>Process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Collections</a:t>
              </a:r>
            </a:p>
          </p:txBody>
        </p:sp>
        <p:sp>
          <p:nvSpPr>
            <p:cNvPr id="88" name="TextBox 221"/>
            <p:cNvSpPr txBox="1"/>
            <p:nvPr/>
          </p:nvSpPr>
          <p:spPr>
            <a:xfrm>
              <a:off x="6456459" y="4403469"/>
              <a:ext cx="1172812" cy="738664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Manage &amp;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400" kern="0" dirty="0">
                  <a:solidFill>
                    <a:sysClr val="windowText" lastClr="000000"/>
                  </a:solidFill>
                </a:rPr>
                <a:t>Process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ea typeface="+mn-ea"/>
                  <a:cs typeface="+mn-cs"/>
                </a:rPr>
                <a:t>Adjustments</a:t>
              </a:r>
            </a:p>
          </p:txBody>
        </p:sp>
        <p:sp>
          <p:nvSpPr>
            <p:cNvPr id="104" name="Right Arrow 103"/>
            <p:cNvSpPr/>
            <p:nvPr/>
          </p:nvSpPr>
          <p:spPr>
            <a:xfrm>
              <a:off x="3033397" y="4689537"/>
              <a:ext cx="183584" cy="190913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Right Arrow 104"/>
            <p:cNvSpPr/>
            <p:nvPr/>
          </p:nvSpPr>
          <p:spPr>
            <a:xfrm>
              <a:off x="4625838" y="4677345"/>
              <a:ext cx="183584" cy="190913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Right Arrow 105"/>
            <p:cNvSpPr/>
            <p:nvPr/>
          </p:nvSpPr>
          <p:spPr>
            <a:xfrm>
              <a:off x="6125066" y="4681219"/>
              <a:ext cx="183584" cy="190913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" name="Right Arrow 106"/>
            <p:cNvSpPr/>
            <p:nvPr/>
          </p:nvSpPr>
          <p:spPr>
            <a:xfrm>
              <a:off x="7690674" y="4688730"/>
              <a:ext cx="183584" cy="190913"/>
            </a:xfrm>
            <a:prstGeom prst="rightArrow">
              <a:avLst/>
            </a:prstGeom>
            <a:solidFill>
              <a:srgbClr val="4F81BD"/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44134"/>
              </p:ext>
            </p:extLst>
          </p:nvPr>
        </p:nvGraphicFramePr>
        <p:xfrm>
          <a:off x="7864811" y="1544522"/>
          <a:ext cx="1134029" cy="238125"/>
        </p:xfrm>
        <a:graphic>
          <a:graphicData uri="http://schemas.openxmlformats.org/drawingml/2006/table">
            <a:tbl>
              <a:tblPr/>
              <a:tblGrid>
                <a:gridCol w="1134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8" name="TextBox 209"/>
          <p:cNvSpPr txBox="1"/>
          <p:nvPr/>
        </p:nvSpPr>
        <p:spPr>
          <a:xfrm>
            <a:off x="6524805" y="2002233"/>
            <a:ext cx="893193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FF0000"/>
                </a:solidFill>
              </a:rPr>
              <a:t>Feedback</a:t>
            </a:r>
          </a:p>
        </p:txBody>
      </p:sp>
      <p:sp>
        <p:nvSpPr>
          <p:cNvPr id="109" name="TextBox 210"/>
          <p:cNvSpPr txBox="1"/>
          <p:nvPr/>
        </p:nvSpPr>
        <p:spPr>
          <a:xfrm>
            <a:off x="1769876" y="1960370"/>
            <a:ext cx="705642" cy="2769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FF0000"/>
                </a:solidFill>
              </a:rPr>
              <a:t>Update</a:t>
            </a:r>
          </a:p>
        </p:txBody>
      </p:sp>
      <p:grpSp>
        <p:nvGrpSpPr>
          <p:cNvPr id="4117" name="Group 4116"/>
          <p:cNvGrpSpPr/>
          <p:nvPr/>
        </p:nvGrpSpPr>
        <p:grpSpPr>
          <a:xfrm>
            <a:off x="825066" y="6016121"/>
            <a:ext cx="7364376" cy="317227"/>
            <a:chOff x="299786" y="5332733"/>
            <a:chExt cx="7364376" cy="942963"/>
          </a:xfrm>
        </p:grpSpPr>
        <p:cxnSp>
          <p:nvCxnSpPr>
            <p:cNvPr id="16" name="Elbow Connector 15"/>
            <p:cNvCxnSpPr/>
            <p:nvPr/>
          </p:nvCxnSpPr>
          <p:spPr>
            <a:xfrm>
              <a:off x="299786" y="5349923"/>
              <a:ext cx="1451501" cy="914400"/>
            </a:xfrm>
            <a:prstGeom prst="bentConnector3">
              <a:avLst>
                <a:gd name="adj1" fmla="val 77267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>
              <a:off x="1751287" y="5338550"/>
              <a:ext cx="1350347" cy="925773"/>
            </a:xfrm>
            <a:prstGeom prst="bentConnector3">
              <a:avLst>
                <a:gd name="adj1" fmla="val 81331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6" name="Straight Connector 4095"/>
            <p:cNvCxnSpPr/>
            <p:nvPr/>
          </p:nvCxnSpPr>
          <p:spPr>
            <a:xfrm flipV="1">
              <a:off x="1751287" y="5349923"/>
              <a:ext cx="0" cy="903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>
              <a:cxnSpLocks/>
            </p:cNvCxnSpPr>
            <p:nvPr/>
          </p:nvCxnSpPr>
          <p:spPr>
            <a:xfrm>
              <a:off x="3101634" y="5338553"/>
              <a:ext cx="1865618" cy="925773"/>
            </a:xfrm>
            <a:prstGeom prst="bentConnector3">
              <a:avLst>
                <a:gd name="adj1" fmla="val 86577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flipV="1">
              <a:off x="3110064" y="5338550"/>
              <a:ext cx="0" cy="925773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07" name="Group 4106"/>
            <p:cNvGrpSpPr/>
            <p:nvPr/>
          </p:nvGrpSpPr>
          <p:grpSpPr>
            <a:xfrm>
              <a:off x="4967252" y="5343101"/>
              <a:ext cx="1350347" cy="925773"/>
              <a:chOff x="6709092" y="5506873"/>
              <a:chExt cx="1350347" cy="925773"/>
            </a:xfrm>
          </p:grpSpPr>
          <p:cxnSp>
            <p:nvCxnSpPr>
              <p:cNvPr id="130" name="Elbow Connector 129"/>
              <p:cNvCxnSpPr/>
              <p:nvPr/>
            </p:nvCxnSpPr>
            <p:spPr>
              <a:xfrm>
                <a:off x="6709092" y="5506873"/>
                <a:ext cx="1350347" cy="925773"/>
              </a:xfrm>
              <a:prstGeom prst="bentConnector3">
                <a:avLst>
                  <a:gd name="adj1" fmla="val 81331"/>
                </a:avLst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flipV="1">
                <a:off x="6709092" y="5518246"/>
                <a:ext cx="0" cy="903028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7" name="Elbow Connector 136"/>
            <p:cNvCxnSpPr>
              <a:cxnSpLocks/>
            </p:cNvCxnSpPr>
            <p:nvPr/>
          </p:nvCxnSpPr>
          <p:spPr>
            <a:xfrm flipV="1">
              <a:off x="6333819" y="5332733"/>
              <a:ext cx="1330343" cy="28563"/>
            </a:xfrm>
            <a:prstGeom prst="bentConnector3">
              <a:avLst>
                <a:gd name="adj1" fmla="val 50000"/>
              </a:avLst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flipV="1">
              <a:off x="6333819" y="5372668"/>
              <a:ext cx="0" cy="903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 flipV="1">
              <a:off x="306871" y="5352195"/>
              <a:ext cx="0" cy="90302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19" name="TextBox 4118"/>
          <p:cNvSpPr txBox="1"/>
          <p:nvPr/>
        </p:nvSpPr>
        <p:spPr>
          <a:xfrm>
            <a:off x="637415" y="4165817"/>
            <a:ext cx="170966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Tasks:</a:t>
            </a:r>
          </a:p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-Establish credit policies</a:t>
            </a:r>
          </a:p>
          <a:p>
            <a:r>
              <a:rPr lang="en-US" sz="1100" dirty="0" err="1">
                <a:solidFill>
                  <a:srgbClr val="00B0F0"/>
                </a:solidFill>
                <a:latin typeface="+mn-lt"/>
              </a:rPr>
              <a:t>Analyse</a:t>
            </a:r>
            <a:r>
              <a:rPr lang="en-US" sz="1100" dirty="0">
                <a:solidFill>
                  <a:srgbClr val="00B0F0"/>
                </a:solidFill>
                <a:latin typeface="+mn-lt"/>
              </a:rPr>
              <a:t> credit scoring history</a:t>
            </a:r>
          </a:p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Review existing accounts</a:t>
            </a:r>
          </a:p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Product Credit/Collection Reports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2220742" y="4162244"/>
            <a:ext cx="17096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Tasks: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Maintain customer master files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Generate billing data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Post receivable entries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Resolve billing enquiries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856098" y="4132677"/>
            <a:ext cx="137177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Tasks: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Establish AR policies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Receive/Deposit customer payments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356836" y="4167805"/>
            <a:ext cx="170966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Tasks: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Establish policies for delinquent accounts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Discuss account resolution with parties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Process adjustments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Perform recovery </a:t>
            </a: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  <a:p>
            <a:pPr marL="171450" indent="-171450">
              <a:buFontTx/>
              <a:buChar char="-"/>
            </a:pPr>
            <a:endParaRPr lang="en-US" sz="11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6946617" y="4170077"/>
            <a:ext cx="136846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00B0F0"/>
                </a:solidFill>
                <a:latin typeface="+mn-lt"/>
              </a:rPr>
              <a:t>Tasks: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Establish policies</a:t>
            </a:r>
          </a:p>
          <a:p>
            <a:pPr marL="171450" indent="-171450">
              <a:buFontTx/>
              <a:buChar char="-"/>
            </a:pPr>
            <a:r>
              <a:rPr lang="en-US" sz="1100" dirty="0" err="1">
                <a:solidFill>
                  <a:srgbClr val="00B0F0"/>
                </a:solidFill>
                <a:latin typeface="+mn-lt"/>
              </a:rPr>
              <a:t>Analyse</a:t>
            </a:r>
            <a:r>
              <a:rPr lang="en-US" sz="1100" dirty="0">
                <a:solidFill>
                  <a:srgbClr val="00B0F0"/>
                </a:solidFill>
                <a:latin typeface="+mn-lt"/>
              </a:rPr>
              <a:t> adjustments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Prepare Chargeback invoices</a:t>
            </a:r>
          </a:p>
          <a:p>
            <a:pPr marL="171450" indent="-171450">
              <a:buFontTx/>
              <a:buChar char="-"/>
            </a:pPr>
            <a:r>
              <a:rPr lang="en-US" sz="1100" dirty="0">
                <a:solidFill>
                  <a:srgbClr val="00B0F0"/>
                </a:solidFill>
                <a:latin typeface="+mn-lt"/>
              </a:rPr>
              <a:t>Process entries</a:t>
            </a:r>
          </a:p>
        </p:txBody>
      </p:sp>
      <p:sp>
        <p:nvSpPr>
          <p:cNvPr id="53" name="TextBox 210"/>
          <p:cNvSpPr txBox="1"/>
          <p:nvPr/>
        </p:nvSpPr>
        <p:spPr>
          <a:xfrm>
            <a:off x="811596" y="6030850"/>
            <a:ext cx="1013419" cy="2462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rgbClr val="FF0000"/>
                </a:solidFill>
              </a:rPr>
              <a:t>Process Time</a:t>
            </a:r>
          </a:p>
        </p:txBody>
      </p:sp>
      <p:sp>
        <p:nvSpPr>
          <p:cNvPr id="54" name="TextBox 210"/>
          <p:cNvSpPr txBox="1"/>
          <p:nvPr/>
        </p:nvSpPr>
        <p:spPr>
          <a:xfrm>
            <a:off x="2220739" y="6030850"/>
            <a:ext cx="1013419" cy="2462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rgbClr val="FF0000"/>
                </a:solidFill>
              </a:rPr>
              <a:t>Process Time</a:t>
            </a:r>
          </a:p>
        </p:txBody>
      </p:sp>
      <p:sp>
        <p:nvSpPr>
          <p:cNvPr id="55" name="TextBox 210"/>
          <p:cNvSpPr txBox="1"/>
          <p:nvPr/>
        </p:nvSpPr>
        <p:spPr>
          <a:xfrm>
            <a:off x="3741684" y="6030850"/>
            <a:ext cx="1277129" cy="2462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b="1" dirty="0">
                <a:solidFill>
                  <a:srgbClr val="FF0000"/>
                </a:solidFill>
              </a:rPr>
              <a:t>Process Time</a:t>
            </a:r>
          </a:p>
        </p:txBody>
      </p:sp>
      <p:sp>
        <p:nvSpPr>
          <p:cNvPr id="56" name="TextBox 210"/>
          <p:cNvSpPr txBox="1"/>
          <p:nvPr/>
        </p:nvSpPr>
        <p:spPr>
          <a:xfrm>
            <a:off x="5452246" y="6030850"/>
            <a:ext cx="1013419" cy="2462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rgbClr val="FF0000"/>
                </a:solidFill>
              </a:rPr>
              <a:t>Process Time</a:t>
            </a:r>
          </a:p>
        </p:txBody>
      </p:sp>
      <p:sp>
        <p:nvSpPr>
          <p:cNvPr id="57" name="TextBox 210"/>
          <p:cNvSpPr txBox="1"/>
          <p:nvPr/>
        </p:nvSpPr>
        <p:spPr>
          <a:xfrm>
            <a:off x="6851392" y="6030850"/>
            <a:ext cx="1013419" cy="2462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solidFill>
                  <a:srgbClr val="FF0000"/>
                </a:solidFill>
              </a:rPr>
              <a:t>Process Time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1471862" y="5665709"/>
            <a:ext cx="956813" cy="158904"/>
          </a:xfrm>
          <a:prstGeom prst="wedgeRoundRectCallout">
            <a:avLst>
              <a:gd name="adj1" fmla="val 11874"/>
              <a:gd name="adj2" fmla="val 351587"/>
              <a:gd name="adj3" fmla="val 16667"/>
            </a:avLst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Waste Time</a:t>
            </a:r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653DBC54-ED13-F940-93E4-04FE3CFBB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725699"/>
              </p:ext>
            </p:extLst>
          </p:nvPr>
        </p:nvGraphicFramePr>
        <p:xfrm>
          <a:off x="-28357" y="1544522"/>
          <a:ext cx="1134029" cy="238125"/>
        </p:xfrm>
        <a:graphic>
          <a:graphicData uri="http://schemas.openxmlformats.org/drawingml/2006/table">
            <a:tbl>
              <a:tblPr/>
              <a:tblGrid>
                <a:gridCol w="11340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Customer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03DA1E-E8B8-CE4A-9C14-9AF9F9AFCA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512410"/>
              </p:ext>
            </p:extLst>
          </p:nvPr>
        </p:nvGraphicFramePr>
        <p:xfrm>
          <a:off x="623455" y="856676"/>
          <a:ext cx="7983681" cy="4832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1227">
                  <a:extLst>
                    <a:ext uri="{9D8B030D-6E8A-4147-A177-3AD203B41FA5}">
                      <a16:colId xmlns:a16="http://schemas.microsoft.com/office/drawing/2014/main" val="3123062830"/>
                    </a:ext>
                  </a:extLst>
                </a:gridCol>
                <a:gridCol w="2661227">
                  <a:extLst>
                    <a:ext uri="{9D8B030D-6E8A-4147-A177-3AD203B41FA5}">
                      <a16:colId xmlns:a16="http://schemas.microsoft.com/office/drawing/2014/main" val="3768311101"/>
                    </a:ext>
                  </a:extLst>
                </a:gridCol>
                <a:gridCol w="2661227">
                  <a:extLst>
                    <a:ext uri="{9D8B030D-6E8A-4147-A177-3AD203B41FA5}">
                      <a16:colId xmlns:a16="http://schemas.microsoft.com/office/drawing/2014/main" val="3895489775"/>
                    </a:ext>
                  </a:extLst>
                </a:gridCol>
              </a:tblGrid>
              <a:tr h="8053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Value Stream Step</a:t>
                      </a:r>
                    </a:p>
                  </a:txBody>
                  <a:tcPr>
                    <a:solidFill>
                      <a:srgbClr val="004F7C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Data and Metrics</a:t>
                      </a:r>
                    </a:p>
                  </a:txBody>
                  <a:tcPr>
                    <a:solidFill>
                      <a:srgbClr val="004F7C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Pain Points/Issues</a:t>
                      </a:r>
                    </a:p>
                  </a:txBody>
                  <a:tcPr>
                    <a:solidFill>
                      <a:srgbClr val="004F7C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6651134"/>
                  </a:ext>
                </a:extLst>
              </a:tr>
              <a:tr h="80537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 Customer Credit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Customer Account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Collection Report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Missing data from accounts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068423"/>
                  </a:ext>
                </a:extLst>
              </a:tr>
              <a:tr h="80537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Invoice Customer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Customer master file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Receivables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Missing data from master file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Bounce back from invoicing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0914001"/>
                  </a:ext>
                </a:extLst>
              </a:tr>
              <a:tr h="80537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 Accounts Receivable (AR)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Receipt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Incorrect payment amount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678155"/>
                  </a:ext>
                </a:extLst>
              </a:tr>
              <a:tr h="80537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 and Process Collections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63127"/>
                  </a:ext>
                </a:extLst>
              </a:tr>
              <a:tr h="805378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 and Process Adjustments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etc.</a:t>
                      </a:r>
                    </a:p>
                  </a:txBody>
                  <a:tcPr>
                    <a:solidFill>
                      <a:schemeClr val="accent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3807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93151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DD9BB60C-2A81-4067-96EF-2285B73A1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266" y="38029"/>
            <a:ext cx="5595890" cy="668337"/>
          </a:xfrm>
        </p:spPr>
        <p:txBody>
          <a:bodyPr/>
          <a:lstStyle/>
          <a:p>
            <a:r>
              <a:rPr lang="en-US" altLang="en-US" sz="3600" dirty="0">
                <a:ea typeface="ＭＳ Ｐゴシック" panose="020B0600070205080204" pitchFamily="34" charset="-128"/>
                <a:cs typeface="Tahoma" panose="020B0604030504040204" pitchFamily="34" charset="0"/>
              </a:rPr>
              <a:t>Usage Considerations</a:t>
            </a:r>
            <a:endParaRPr lang="en-US" altLang="en-US" sz="3600" dirty="0">
              <a:solidFill>
                <a:schemeClr val="tx1"/>
              </a:solidFill>
              <a:ea typeface="ＭＳ Ｐゴシック" panose="020B0600070205080204" pitchFamily="34" charset="-128"/>
              <a:cs typeface="Tahoma" panose="020B0604030504040204" pitchFamily="34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B4DEC8F-AD40-485C-85F2-9316053B7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23" y="747713"/>
            <a:ext cx="8680568" cy="4447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00" b="1" dirty="0">
                <a:solidFill>
                  <a:srgbClr val="92D050"/>
                </a:solidFill>
                <a:latin typeface="+mn-lt"/>
              </a:rPr>
              <a:t>Strengths</a:t>
            </a:r>
          </a:p>
          <a:p>
            <a:endParaRPr lang="en-US" altLang="en-US" sz="1900" b="1" dirty="0">
              <a:solidFill>
                <a:srgbClr val="92D050"/>
              </a:solidFill>
              <a:latin typeface="+mn-lt"/>
            </a:endParaRPr>
          </a:p>
          <a:p>
            <a:r>
              <a:rPr lang="en-US" altLang="en-US" sz="1900" dirty="0">
                <a:latin typeface="+mn-lt"/>
              </a:rPr>
              <a:t>• Clear picture of waste emerges as a result of VSM of product delivery or business process.</a:t>
            </a:r>
          </a:p>
          <a:p>
            <a:pPr lvl="0"/>
            <a:r>
              <a:rPr lang="en-US" altLang="en-US" sz="1900" dirty="0">
                <a:solidFill>
                  <a:srgbClr val="000000"/>
                </a:solidFill>
                <a:latin typeface="Arial"/>
              </a:rPr>
              <a:t>• Visual and helps stakeholders understand the end to end picture.</a:t>
            </a:r>
          </a:p>
          <a:p>
            <a:endParaRPr lang="en-US" altLang="en-US" sz="1900" dirty="0">
              <a:latin typeface="+mn-lt"/>
            </a:endParaRPr>
          </a:p>
          <a:p>
            <a:endParaRPr lang="en-US" altLang="en-US" dirty="0">
              <a:latin typeface="Calibri" panose="020F0502020204030204" pitchFamily="34" charset="0"/>
            </a:endParaRPr>
          </a:p>
          <a:p>
            <a:endParaRPr lang="en-US" altLang="en-US" dirty="0">
              <a:latin typeface="Calibri" panose="020F0502020204030204" pitchFamily="34" charset="0"/>
            </a:endParaRPr>
          </a:p>
          <a:p>
            <a:r>
              <a:rPr lang="en-US" altLang="en-US" sz="1900" b="1" dirty="0">
                <a:solidFill>
                  <a:srgbClr val="FFC000"/>
                </a:solidFill>
                <a:latin typeface="+mn-lt"/>
              </a:rPr>
              <a:t>Limitations</a:t>
            </a:r>
          </a:p>
          <a:p>
            <a:endParaRPr lang="en-US" altLang="en-US" sz="1900" b="1" dirty="0">
              <a:solidFill>
                <a:srgbClr val="FFC000"/>
              </a:solidFill>
              <a:latin typeface="+mn-lt"/>
            </a:endParaRPr>
          </a:p>
          <a:p>
            <a:r>
              <a:rPr lang="en-US" altLang="en-US" sz="1900" dirty="0">
                <a:latin typeface="+mn-lt"/>
              </a:rPr>
              <a:t>• Information captured can be too large, sometimes making simple visual representation difficult.</a:t>
            </a:r>
          </a:p>
          <a:p>
            <a:pPr lvl="0"/>
            <a:r>
              <a:rPr lang="en-US" altLang="en-US" sz="1900" dirty="0">
                <a:solidFill>
                  <a:srgbClr val="000000"/>
                </a:solidFill>
                <a:latin typeface="Arial"/>
              </a:rPr>
              <a:t>• Does not capture the dependencies in the process optimization – this is required later.</a:t>
            </a:r>
          </a:p>
          <a:p>
            <a:endParaRPr lang="en-US" altLang="en-US" sz="1900" dirty="0">
              <a:latin typeface="+mn-lt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FF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20129</TotalTime>
  <Words>322</Words>
  <Application>Microsoft Macintosh PowerPoint</Application>
  <PresentationFormat>On-screen Show (4:3)</PresentationFormat>
  <Paragraphs>95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Tahoma</vt:lpstr>
      <vt:lpstr>Times New Roman</vt:lpstr>
      <vt:lpstr>Default Design</vt:lpstr>
      <vt:lpstr>PowerPoint Presentation</vt:lpstr>
      <vt:lpstr>      Value Stream Mapping</vt:lpstr>
      <vt:lpstr>PowerPoint Presentation</vt:lpstr>
      <vt:lpstr>PowerPoint Presentation</vt:lpstr>
      <vt:lpstr>Usage Considerations</vt:lpstr>
    </vt:vector>
  </TitlesOfParts>
  <Company>Business Analysts Pty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Sohail Chatha</dc:creator>
  <cp:lastModifiedBy>Ian Alberto</cp:lastModifiedBy>
  <cp:revision>709</cp:revision>
  <cp:lastPrinted>1601-01-01T00:00:00Z</cp:lastPrinted>
  <dcterms:created xsi:type="dcterms:W3CDTF">2011-01-17T00:32:28Z</dcterms:created>
  <dcterms:modified xsi:type="dcterms:W3CDTF">2021-05-05T00:15:34Z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