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70" r:id="rId1"/>
  </p:sldMasterIdLst>
  <p:notesMasterIdLst>
    <p:notesMasterId r:id="rId7"/>
  </p:notesMasterIdLst>
  <p:handoutMasterIdLst>
    <p:handoutMasterId r:id="rId8"/>
  </p:handoutMasterIdLst>
  <p:sldIdLst>
    <p:sldId id="383" r:id="rId2"/>
    <p:sldId id="387" r:id="rId3"/>
    <p:sldId id="388" r:id="rId4"/>
    <p:sldId id="386" r:id="rId5"/>
    <p:sldId id="389" r:id="rId6"/>
  </p:sldIdLst>
  <p:sldSz cx="9144000" cy="6858000" type="screen4x3"/>
  <p:notesSz cx="6834188" cy="9979025"/>
  <p:defaultTextStyle>
    <a:defPPr>
      <a:defRPr lang="en-AU"/>
    </a:defPPr>
    <a:lvl1pPr algn="l" rtl="0" eaLnBrk="0" fontAlgn="base" hangingPunct="0">
      <a:spcBef>
        <a:spcPct val="0"/>
      </a:spcBef>
      <a:spcAft>
        <a:spcPct val="0"/>
      </a:spcAft>
      <a:defRPr kern="1200">
        <a:solidFill>
          <a:schemeClr val="tx1"/>
        </a:solidFill>
        <a:latin typeface="Times New Roman" charset="0"/>
        <a:ea typeface="ＭＳ Ｐゴシック" charset="-128"/>
        <a:cs typeface="+mn-cs"/>
      </a:defRPr>
    </a:lvl1pPr>
    <a:lvl2pPr marL="457200" algn="l" rtl="0" eaLnBrk="0" fontAlgn="base" hangingPunct="0">
      <a:spcBef>
        <a:spcPct val="0"/>
      </a:spcBef>
      <a:spcAft>
        <a:spcPct val="0"/>
      </a:spcAft>
      <a:defRPr kern="1200">
        <a:solidFill>
          <a:schemeClr val="tx1"/>
        </a:solidFill>
        <a:latin typeface="Times New Roman" charset="0"/>
        <a:ea typeface="ＭＳ Ｐゴシック" charset="-128"/>
        <a:cs typeface="+mn-cs"/>
      </a:defRPr>
    </a:lvl2pPr>
    <a:lvl3pPr marL="914400" algn="l" rtl="0" eaLnBrk="0" fontAlgn="base" hangingPunct="0">
      <a:spcBef>
        <a:spcPct val="0"/>
      </a:spcBef>
      <a:spcAft>
        <a:spcPct val="0"/>
      </a:spcAft>
      <a:defRPr kern="1200">
        <a:solidFill>
          <a:schemeClr val="tx1"/>
        </a:solidFill>
        <a:latin typeface="Times New Roman" charset="0"/>
        <a:ea typeface="ＭＳ Ｐゴシック" charset="-128"/>
        <a:cs typeface="+mn-cs"/>
      </a:defRPr>
    </a:lvl3pPr>
    <a:lvl4pPr marL="1371600" algn="l" rtl="0" eaLnBrk="0" fontAlgn="base" hangingPunct="0">
      <a:spcBef>
        <a:spcPct val="0"/>
      </a:spcBef>
      <a:spcAft>
        <a:spcPct val="0"/>
      </a:spcAft>
      <a:defRPr kern="1200">
        <a:solidFill>
          <a:schemeClr val="tx1"/>
        </a:solidFill>
        <a:latin typeface="Times New Roman" charset="0"/>
        <a:ea typeface="ＭＳ Ｐゴシック" charset="-128"/>
        <a:cs typeface="+mn-cs"/>
      </a:defRPr>
    </a:lvl4pPr>
    <a:lvl5pPr marL="1828800" algn="l" rtl="0" eaLnBrk="0" fontAlgn="base" hangingPunct="0">
      <a:spcBef>
        <a:spcPct val="0"/>
      </a:spcBef>
      <a:spcAft>
        <a:spcPct val="0"/>
      </a:spcAft>
      <a:defRPr kern="1200">
        <a:solidFill>
          <a:schemeClr val="tx1"/>
        </a:solidFill>
        <a:latin typeface="Times New Roman" charset="0"/>
        <a:ea typeface="ＭＳ Ｐゴシック" charset="-128"/>
        <a:cs typeface="+mn-cs"/>
      </a:defRPr>
    </a:lvl5pPr>
    <a:lvl6pPr marL="2286000" algn="l" defTabSz="914400" rtl="0" eaLnBrk="1" latinLnBrk="0" hangingPunct="1">
      <a:defRPr kern="1200">
        <a:solidFill>
          <a:schemeClr val="tx1"/>
        </a:solidFill>
        <a:latin typeface="Times New Roman" charset="0"/>
        <a:ea typeface="ＭＳ Ｐゴシック" charset="-128"/>
        <a:cs typeface="+mn-cs"/>
      </a:defRPr>
    </a:lvl6pPr>
    <a:lvl7pPr marL="2743200" algn="l" defTabSz="914400" rtl="0" eaLnBrk="1" latinLnBrk="0" hangingPunct="1">
      <a:defRPr kern="1200">
        <a:solidFill>
          <a:schemeClr val="tx1"/>
        </a:solidFill>
        <a:latin typeface="Times New Roman" charset="0"/>
        <a:ea typeface="ＭＳ Ｐゴシック" charset="-128"/>
        <a:cs typeface="+mn-cs"/>
      </a:defRPr>
    </a:lvl7pPr>
    <a:lvl8pPr marL="3200400" algn="l" defTabSz="914400" rtl="0" eaLnBrk="1" latinLnBrk="0" hangingPunct="1">
      <a:defRPr kern="1200">
        <a:solidFill>
          <a:schemeClr val="tx1"/>
        </a:solidFill>
        <a:latin typeface="Times New Roman" charset="0"/>
        <a:ea typeface="ＭＳ Ｐゴシック" charset="-128"/>
        <a:cs typeface="+mn-cs"/>
      </a:defRPr>
    </a:lvl8pPr>
    <a:lvl9pPr marL="3657600" algn="l" defTabSz="914400" rtl="0" eaLnBrk="1" latinLnBrk="0" hangingPunct="1">
      <a:defRPr kern="1200">
        <a:solidFill>
          <a:schemeClr val="tx1"/>
        </a:solidFill>
        <a:latin typeface="Times New Roman" charset="0"/>
        <a:ea typeface="ＭＳ Ｐゴシック"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3143">
          <p15:clr>
            <a:srgbClr val="A4A3A4"/>
          </p15:clr>
        </p15:guide>
        <p15:guide id="2" pos="215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085BB8"/>
    <a:srgbClr val="000099"/>
    <a:srgbClr val="13548E"/>
    <a:srgbClr val="0000FF"/>
    <a:srgbClr val="8091CF"/>
    <a:srgbClr val="004F7B"/>
    <a:srgbClr val="6699FF"/>
    <a:srgbClr val="C0C0C0"/>
    <a:srgbClr val="000000"/>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878"/>
    <p:restoredTop sz="86145"/>
  </p:normalViewPr>
  <p:slideViewPr>
    <p:cSldViewPr snapToGrid="0">
      <p:cViewPr varScale="1">
        <p:scale>
          <a:sx n="128" d="100"/>
          <a:sy n="128" d="100"/>
        </p:scale>
        <p:origin x="1368" y="176"/>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8004"/>
    </p:cViewPr>
  </p:sorterViewPr>
  <p:notesViewPr>
    <p:cSldViewPr snapToGrid="0">
      <p:cViewPr varScale="1">
        <p:scale>
          <a:sx n="74" d="100"/>
          <a:sy n="74" d="100"/>
        </p:scale>
        <p:origin x="3536" y="200"/>
      </p:cViewPr>
      <p:guideLst>
        <p:guide orient="horz" pos="3143"/>
        <p:guide pos="215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4194" name="Rectangle 2"/>
          <p:cNvSpPr>
            <a:spLocks noGrp="1" noChangeArrowheads="1"/>
          </p:cNvSpPr>
          <p:nvPr>
            <p:ph type="hdr" sz="quarter"/>
          </p:nvPr>
        </p:nvSpPr>
        <p:spPr bwMode="auto">
          <a:xfrm>
            <a:off x="0" y="0"/>
            <a:ext cx="2960688" cy="498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ea typeface="+mn-ea"/>
                <a:cs typeface="Arial" charset="0"/>
              </a:defRPr>
            </a:lvl1pPr>
          </a:lstStyle>
          <a:p>
            <a:pPr>
              <a:defRPr/>
            </a:pPr>
            <a:endParaRPr lang="en-US"/>
          </a:p>
        </p:txBody>
      </p:sp>
      <p:sp>
        <p:nvSpPr>
          <p:cNvPr id="264195" name="Rectangle 3"/>
          <p:cNvSpPr>
            <a:spLocks noGrp="1" noChangeArrowheads="1"/>
          </p:cNvSpPr>
          <p:nvPr>
            <p:ph type="dt" sz="quarter" idx="1"/>
          </p:nvPr>
        </p:nvSpPr>
        <p:spPr bwMode="auto">
          <a:xfrm>
            <a:off x="3873500" y="0"/>
            <a:ext cx="2960688" cy="498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ea typeface="+mn-ea"/>
                <a:cs typeface="Arial" charset="0"/>
              </a:defRPr>
            </a:lvl1pPr>
          </a:lstStyle>
          <a:p>
            <a:pPr>
              <a:defRPr/>
            </a:pPr>
            <a:endParaRPr lang="en-US"/>
          </a:p>
        </p:txBody>
      </p:sp>
      <p:sp>
        <p:nvSpPr>
          <p:cNvPr id="264196" name="Rectangle 4"/>
          <p:cNvSpPr>
            <a:spLocks noGrp="1" noChangeArrowheads="1"/>
          </p:cNvSpPr>
          <p:nvPr>
            <p:ph type="ftr" sz="quarter" idx="2"/>
          </p:nvPr>
        </p:nvSpPr>
        <p:spPr bwMode="auto">
          <a:xfrm>
            <a:off x="0" y="9480550"/>
            <a:ext cx="2960688" cy="4984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ea typeface="+mn-ea"/>
                <a:cs typeface="Arial" charset="0"/>
              </a:defRPr>
            </a:lvl1pPr>
          </a:lstStyle>
          <a:p>
            <a:pPr>
              <a:defRPr/>
            </a:pPr>
            <a:endParaRPr lang="en-US"/>
          </a:p>
        </p:txBody>
      </p:sp>
      <p:sp>
        <p:nvSpPr>
          <p:cNvPr id="264197" name="Rectangle 5"/>
          <p:cNvSpPr>
            <a:spLocks noGrp="1" noChangeArrowheads="1"/>
          </p:cNvSpPr>
          <p:nvPr>
            <p:ph type="sldNum" sz="quarter" idx="3"/>
          </p:nvPr>
        </p:nvSpPr>
        <p:spPr bwMode="auto">
          <a:xfrm>
            <a:off x="3873500" y="9480550"/>
            <a:ext cx="2960688" cy="4984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09C695D-D95A-BD40-B92A-6E1702A54F93}" type="slidenum">
              <a:rPr lang="en-AU" altLang="x-none"/>
              <a:pPr>
                <a:defRPr/>
              </a:pPr>
              <a:t>‹#›</a:t>
            </a:fld>
            <a:endParaRPr lang="en-AU" altLang="x-non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1906" name="Rectangle 2"/>
          <p:cNvSpPr>
            <a:spLocks noGrp="1" noChangeArrowheads="1"/>
          </p:cNvSpPr>
          <p:nvPr>
            <p:ph type="hdr" sz="quarter"/>
          </p:nvPr>
        </p:nvSpPr>
        <p:spPr bwMode="auto">
          <a:xfrm>
            <a:off x="0" y="0"/>
            <a:ext cx="2960688" cy="498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Arial" charset="0"/>
              </a:defRPr>
            </a:lvl1pPr>
          </a:lstStyle>
          <a:p>
            <a:pPr>
              <a:defRPr/>
            </a:pPr>
            <a:endParaRPr lang="en-US"/>
          </a:p>
        </p:txBody>
      </p:sp>
      <p:sp>
        <p:nvSpPr>
          <p:cNvPr id="251907" name="Rectangle 3"/>
          <p:cNvSpPr>
            <a:spLocks noGrp="1" noChangeArrowheads="1"/>
          </p:cNvSpPr>
          <p:nvPr>
            <p:ph type="dt" idx="1"/>
          </p:nvPr>
        </p:nvSpPr>
        <p:spPr bwMode="auto">
          <a:xfrm>
            <a:off x="3871913" y="0"/>
            <a:ext cx="2960687" cy="498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Arial"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922338" y="747713"/>
            <a:ext cx="4991100" cy="37433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51909" name="Rectangle 5"/>
          <p:cNvSpPr>
            <a:spLocks noGrp="1" noChangeArrowheads="1"/>
          </p:cNvSpPr>
          <p:nvPr>
            <p:ph type="body" sz="quarter" idx="3"/>
          </p:nvPr>
        </p:nvSpPr>
        <p:spPr bwMode="auto">
          <a:xfrm>
            <a:off x="684213" y="4740275"/>
            <a:ext cx="5467350" cy="44910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251910" name="Rectangle 6"/>
          <p:cNvSpPr>
            <a:spLocks noGrp="1" noChangeArrowheads="1"/>
          </p:cNvSpPr>
          <p:nvPr>
            <p:ph type="ftr" sz="quarter" idx="4"/>
          </p:nvPr>
        </p:nvSpPr>
        <p:spPr bwMode="auto">
          <a:xfrm>
            <a:off x="0" y="9478963"/>
            <a:ext cx="2960688" cy="4984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Arial" charset="0"/>
              </a:defRPr>
            </a:lvl1pPr>
          </a:lstStyle>
          <a:p>
            <a:pPr>
              <a:defRPr/>
            </a:pPr>
            <a:endParaRPr lang="en-US"/>
          </a:p>
        </p:txBody>
      </p:sp>
      <p:sp>
        <p:nvSpPr>
          <p:cNvPr id="251911" name="Rectangle 7"/>
          <p:cNvSpPr>
            <a:spLocks noGrp="1" noChangeArrowheads="1"/>
          </p:cNvSpPr>
          <p:nvPr>
            <p:ph type="sldNum" sz="quarter" idx="5"/>
          </p:nvPr>
        </p:nvSpPr>
        <p:spPr bwMode="auto">
          <a:xfrm>
            <a:off x="3871913" y="9478963"/>
            <a:ext cx="2960687" cy="4984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01771649-967B-324E-9D34-A66451C8530A}" type="slidenum">
              <a:rPr lang="en-AU" altLang="x-none"/>
              <a:pPr>
                <a:defRPr/>
              </a:pPr>
              <a:t>‹#›</a:t>
            </a:fld>
            <a:endParaRPr lang="en-AU" altLang="x-non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charset="0"/>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Slide Image Placeholder 1"/>
          <p:cNvSpPr>
            <a:spLocks noGrp="1" noRot="1" noChangeAspect="1" noTextEdit="1"/>
          </p:cNvSpPr>
          <p:nvPr>
            <p:ph type="sldImg"/>
          </p:nvPr>
        </p:nvSpPr>
        <p:spPr>
          <a:ln/>
        </p:spPr>
      </p:sp>
      <p:sp>
        <p:nvSpPr>
          <p:cNvPr id="5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tLang="en-US">
              <a:ea typeface="ＭＳ Ｐゴシック" charset="-128"/>
            </a:endParaRPr>
          </a:p>
        </p:txBody>
      </p:sp>
      <p:sp>
        <p:nvSpPr>
          <p:cNvPr id="5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ea typeface="ＭＳ Ｐゴシック" charset="-128"/>
                <a:cs typeface="Arial" charset="0"/>
              </a:defRPr>
            </a:lvl1pPr>
            <a:lvl2pPr marL="742950" indent="-285750">
              <a:spcBef>
                <a:spcPct val="30000"/>
              </a:spcBef>
              <a:defRPr sz="1200">
                <a:solidFill>
                  <a:schemeClr val="tx1"/>
                </a:solidFill>
                <a:latin typeface="Arial" charset="0"/>
                <a:ea typeface="Arial" charset="0"/>
                <a:cs typeface="Arial" charset="0"/>
              </a:defRPr>
            </a:lvl2pPr>
            <a:lvl3pPr marL="1143000" indent="-228600">
              <a:spcBef>
                <a:spcPct val="30000"/>
              </a:spcBef>
              <a:defRPr sz="1200">
                <a:solidFill>
                  <a:schemeClr val="tx1"/>
                </a:solidFill>
                <a:latin typeface="Arial" charset="0"/>
                <a:ea typeface="Arial" charset="0"/>
                <a:cs typeface="Arial" charset="0"/>
              </a:defRPr>
            </a:lvl3pPr>
            <a:lvl4pPr marL="1600200" indent="-228600">
              <a:spcBef>
                <a:spcPct val="30000"/>
              </a:spcBef>
              <a:defRPr sz="1200">
                <a:solidFill>
                  <a:schemeClr val="tx1"/>
                </a:solidFill>
                <a:latin typeface="Arial" charset="0"/>
                <a:ea typeface="Arial" charset="0"/>
                <a:cs typeface="Arial" charset="0"/>
              </a:defRPr>
            </a:lvl4pPr>
            <a:lvl5pPr marL="2057400" indent="-228600">
              <a:spcBef>
                <a:spcPct val="30000"/>
              </a:spcBef>
              <a:defRPr sz="1200">
                <a:solidFill>
                  <a:schemeClr val="tx1"/>
                </a:solidFill>
                <a:latin typeface="Arial" charset="0"/>
                <a:ea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ea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ea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ea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ea typeface="Arial" charset="0"/>
                <a:cs typeface="Arial" charset="0"/>
              </a:defRPr>
            </a:lvl9pPr>
          </a:lstStyle>
          <a:p>
            <a:pPr>
              <a:spcBef>
                <a:spcPct val="0"/>
              </a:spcBef>
            </a:pPr>
            <a:fld id="{1D889B4A-F3D3-B247-AEA0-6B8A200F559D}" type="slidenum">
              <a:rPr lang="en-AU" altLang="en-US"/>
              <a:pPr>
                <a:spcBef>
                  <a:spcPct val="0"/>
                </a:spcBef>
              </a:pPr>
              <a:t>1</a:t>
            </a:fld>
            <a:endParaRPr lang="en-AU"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0000"/>
                </a:solidFill>
              </a:defRPr>
            </a:lvl1pPr>
          </a:lstStyle>
          <a:p>
            <a:r>
              <a:rPr lang="en-US"/>
              <a:t>Click to edit Master title style</a:t>
            </a:r>
            <a:endParaRPr lang="en-AU" dirty="0"/>
          </a:p>
        </p:txBody>
      </p:sp>
      <p:sp>
        <p:nvSpPr>
          <p:cNvPr id="3" name="Content Placeholder 2"/>
          <p:cNvSpPr>
            <a:spLocks noGrp="1"/>
          </p:cNvSpPr>
          <p:nvPr>
            <p:ph idx="1"/>
          </p:nvPr>
        </p:nvSpPr>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941889871"/>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37890545"/>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241099860"/>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656683709"/>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964635230"/>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1270259407"/>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4918622"/>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642459879"/>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Drag picture to placeholder or click icon to add</a:t>
            </a:r>
            <a:endParaRPr lang="en-AU"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068387815"/>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283234138"/>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3400" y="6096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ltLang="x-none" dirty="0"/>
              <a:t>Click to edit Master title style</a:t>
            </a:r>
            <a:endParaRPr lang="en-AU" altLang="x-none" dirty="0"/>
          </a:p>
        </p:txBody>
      </p:sp>
      <p:sp>
        <p:nvSpPr>
          <p:cNvPr id="1027" name="Rectangle 3"/>
          <p:cNvSpPr>
            <a:spLocks noGrp="1" noChangeArrowheads="1"/>
          </p:cNvSpPr>
          <p:nvPr>
            <p:ph type="body" idx="1"/>
          </p:nvPr>
        </p:nvSpPr>
        <p:spPr bwMode="auto">
          <a:xfrm>
            <a:off x="533400" y="1828800"/>
            <a:ext cx="82296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ltLang="x-none" dirty="0"/>
              <a:t>Click to edit Master text styles</a:t>
            </a:r>
          </a:p>
          <a:p>
            <a:pPr lvl="1"/>
            <a:r>
              <a:rPr lang="en-US" altLang="x-none" dirty="0"/>
              <a:t>Second level</a:t>
            </a:r>
          </a:p>
          <a:p>
            <a:pPr lvl="2"/>
            <a:r>
              <a:rPr lang="en-US" altLang="x-none" dirty="0"/>
              <a:t>Third level</a:t>
            </a:r>
          </a:p>
          <a:p>
            <a:pPr lvl="3"/>
            <a:r>
              <a:rPr lang="en-US" altLang="x-none" dirty="0"/>
              <a:t>Fourth level</a:t>
            </a:r>
          </a:p>
          <a:p>
            <a:pPr lvl="4"/>
            <a:r>
              <a:rPr lang="en-US" altLang="x-none" dirty="0"/>
              <a:t>Fifth level</a:t>
            </a:r>
            <a:endParaRPr lang="en-AU" altLang="x-none" dirty="0"/>
          </a:p>
        </p:txBody>
      </p:sp>
      <p:sp>
        <p:nvSpPr>
          <p:cNvPr id="1030" name="Rectangle 14"/>
          <p:cNvSpPr>
            <a:spLocks noChangeArrowheads="1"/>
          </p:cNvSpPr>
          <p:nvPr userDrawn="1"/>
        </p:nvSpPr>
        <p:spPr bwMode="auto">
          <a:xfrm>
            <a:off x="8697913" y="6572250"/>
            <a:ext cx="325437"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imes New Roman" charset="0"/>
                <a:ea typeface="ＭＳ Ｐゴシック" charset="-128"/>
              </a:defRPr>
            </a:lvl1pPr>
            <a:lvl2pPr marL="742950" indent="-285750">
              <a:defRPr>
                <a:solidFill>
                  <a:schemeClr val="tx1"/>
                </a:solidFill>
                <a:latin typeface="Times New Roman" charset="0"/>
                <a:ea typeface="ＭＳ Ｐゴシック" charset="-128"/>
              </a:defRPr>
            </a:lvl2pPr>
            <a:lvl3pPr marL="1143000" indent="-228600">
              <a:defRPr>
                <a:solidFill>
                  <a:schemeClr val="tx1"/>
                </a:solidFill>
                <a:latin typeface="Times New Roman" charset="0"/>
                <a:ea typeface="ＭＳ Ｐゴシック" charset="-128"/>
              </a:defRPr>
            </a:lvl3pPr>
            <a:lvl4pPr marL="1600200" indent="-228600">
              <a:defRPr>
                <a:solidFill>
                  <a:schemeClr val="tx1"/>
                </a:solidFill>
                <a:latin typeface="Times New Roman" charset="0"/>
                <a:ea typeface="ＭＳ Ｐゴシック" charset="-128"/>
              </a:defRPr>
            </a:lvl4pPr>
            <a:lvl5pPr marL="2057400" indent="-228600">
              <a:defRPr>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a:solidFill>
                  <a:schemeClr val="tx1"/>
                </a:solidFill>
                <a:latin typeface="Times New Roman" charset="0"/>
                <a:ea typeface="ＭＳ Ｐゴシック" charset="-128"/>
              </a:defRPr>
            </a:lvl9pPr>
          </a:lstStyle>
          <a:p>
            <a:pPr>
              <a:defRPr/>
            </a:pPr>
            <a:fld id="{EC6B46BC-C418-6542-BD1F-D604C5E6DEDA}" type="slidenum">
              <a:rPr lang="en-US" altLang="x-none" sz="900" smtClean="0">
                <a:solidFill>
                  <a:srgbClr val="003C68"/>
                </a:solidFill>
                <a:latin typeface="Arial" charset="0"/>
              </a:rPr>
              <a:pPr>
                <a:defRPr/>
              </a:pPr>
              <a:t>‹#›</a:t>
            </a:fld>
            <a:endParaRPr lang="en-US" altLang="x-none" sz="900">
              <a:solidFill>
                <a:srgbClr val="003C68"/>
              </a:solidFill>
            </a:endParaRPr>
          </a:p>
        </p:txBody>
      </p:sp>
      <p:pic>
        <p:nvPicPr>
          <p:cNvPr id="8" name="Picture 3">
            <a:extLst>
              <a:ext uri="{FF2B5EF4-FFF2-40B4-BE49-F238E27FC236}">
                <a16:creationId xmlns:a16="http://schemas.microsoft.com/office/drawing/2014/main" id="{D27267C3-DF36-7C4E-9F56-2D9EC689BC17}"/>
              </a:ext>
            </a:extLst>
          </p:cNvPr>
          <p:cNvPicPr>
            <a:picLocks noChangeAspect="1" noChangeArrowheads="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397565" y="5969373"/>
            <a:ext cx="4449763" cy="105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9">
            <a:extLst>
              <a:ext uri="{FF2B5EF4-FFF2-40B4-BE49-F238E27FC236}">
                <a16:creationId xmlns:a16="http://schemas.microsoft.com/office/drawing/2014/main" id="{E1D9652A-6136-FE40-995B-F8E9F6713E3D}"/>
              </a:ext>
            </a:extLst>
          </p:cNvPr>
          <p:cNvSpPr txBox="1">
            <a:spLocks noChangeArrowheads="1"/>
          </p:cNvSpPr>
          <p:nvPr userDrawn="1"/>
        </p:nvSpPr>
        <p:spPr bwMode="auto">
          <a:xfrm>
            <a:off x="4243388" y="6432550"/>
            <a:ext cx="4391025" cy="300082"/>
          </a:xfrm>
          <a:prstGeom prst="rect">
            <a:avLst/>
          </a:prstGeom>
          <a:noFill/>
          <a:ln>
            <a:noFill/>
          </a:ln>
          <a:extLst>
            <a:ext uri="{909E8E84-426E-40dd-AFC4-6F175D3DCCD1}"/>
            <a:ext uri="{91240B29-F687-4f45-9708-019B960494DF}"/>
          </a:extLst>
        </p:spPr>
        <p:txBody>
          <a:bodyPr>
            <a:spAutoFit/>
          </a:bodyPr>
          <a:lstStyle>
            <a:lvl1pPr eaLnBrk="0" hangingPunct="0">
              <a:defRPr sz="2400">
                <a:solidFill>
                  <a:schemeClr val="tx1"/>
                </a:solidFill>
                <a:latin typeface="Times New Roman" charset="0"/>
                <a:ea typeface="ＭＳ Ｐゴシック" charset="-128"/>
              </a:defRPr>
            </a:lvl1pPr>
            <a:lvl2pPr marL="742950" indent="-285750" eaLnBrk="0" hangingPunct="0">
              <a:defRPr sz="2400">
                <a:solidFill>
                  <a:schemeClr val="tx1"/>
                </a:solidFill>
                <a:latin typeface="Times New Roman" charset="0"/>
                <a:ea typeface="ＭＳ Ｐゴシック" charset="-128"/>
              </a:defRPr>
            </a:lvl2pPr>
            <a:lvl3pPr marL="1143000" indent="-228600" eaLnBrk="0" hangingPunct="0">
              <a:defRPr sz="2400">
                <a:solidFill>
                  <a:schemeClr val="tx1"/>
                </a:solidFill>
                <a:latin typeface="Times New Roman" charset="0"/>
                <a:ea typeface="ＭＳ Ｐゴシック" charset="-128"/>
              </a:defRPr>
            </a:lvl3pPr>
            <a:lvl4pPr marL="1600200" indent="-228600" eaLnBrk="0" hangingPunct="0">
              <a:defRPr sz="2400">
                <a:solidFill>
                  <a:schemeClr val="tx1"/>
                </a:solidFill>
                <a:latin typeface="Times New Roman" charset="0"/>
                <a:ea typeface="ＭＳ Ｐゴシック" charset="-128"/>
              </a:defRPr>
            </a:lvl4pPr>
            <a:lvl5pPr marL="2057400" indent="-228600" eaLnBrk="0" hangingPunct="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dist" eaLnBrk="1" hangingPunct="1">
              <a:defRPr/>
            </a:pPr>
            <a:r>
              <a:rPr lang="en-AU" altLang="en-US" sz="675" dirty="0">
                <a:solidFill>
                  <a:srgbClr val="003C68"/>
                </a:solidFill>
                <a:latin typeface="Arial" charset="0"/>
              </a:rPr>
              <a:t>| Improve | Innovate | Digitise</a:t>
            </a:r>
            <a:r>
              <a:rPr lang="en-US" altLang="en-US" sz="675" dirty="0">
                <a:solidFill>
                  <a:srgbClr val="003C68"/>
                </a:solidFill>
                <a:latin typeface="Arial" charset="0"/>
              </a:rPr>
              <a:t>|</a:t>
            </a:r>
          </a:p>
          <a:p>
            <a:pPr algn="ctr" eaLnBrk="1" hangingPunct="1">
              <a:defRPr/>
            </a:pPr>
            <a:r>
              <a:rPr lang="en-US" altLang="en-US" sz="675" dirty="0">
                <a:solidFill>
                  <a:srgbClr val="003C68"/>
                </a:solidFill>
                <a:latin typeface="Arial" charset="0"/>
              </a:rPr>
              <a:t>www.business-analysis.com.au</a:t>
            </a:r>
            <a:endParaRPr lang="en-AU" altLang="en-US" sz="675" dirty="0">
              <a:solidFill>
                <a:srgbClr val="003C68"/>
              </a:solidFill>
              <a:latin typeface="Arial" charset="0"/>
            </a:endParaRPr>
          </a:p>
        </p:txBody>
      </p:sp>
    </p:spTree>
  </p:cSld>
  <p:clrMap bg1="lt1" tx1="dk1" bg2="lt2" tx2="dk2" accent1="accent1" accent2="accent2" accent3="accent3" accent4="accent4" accent5="accent5" accent6="accent6" hlink="hlink" folHlink="folHlink"/>
  <p:sldLayoutIdLst>
    <p:sldLayoutId id="2147483871" r:id="rId1"/>
    <p:sldLayoutId id="2147483872" r:id="rId2"/>
    <p:sldLayoutId id="2147483873" r:id="rId3"/>
    <p:sldLayoutId id="2147483874" r:id="rId4"/>
    <p:sldLayoutId id="2147483875" r:id="rId5"/>
    <p:sldLayoutId id="2147483876" r:id="rId6"/>
    <p:sldLayoutId id="2147483877" r:id="rId7"/>
    <p:sldLayoutId id="2147483878" r:id="rId8"/>
    <p:sldLayoutId id="2147483879" r:id="rId9"/>
    <p:sldLayoutId id="2147483880" r:id="rId10"/>
  </p:sldLayoutIdLst>
  <p:transition>
    <p:fade/>
  </p:transition>
  <p:hf hdr="0" ftr="0"/>
  <p:txStyles>
    <p:titleStyle>
      <a:lvl1pPr algn="ctr" rtl="0" eaLnBrk="1" fontAlgn="base" hangingPunct="1">
        <a:spcBef>
          <a:spcPct val="0"/>
        </a:spcBef>
        <a:spcAft>
          <a:spcPct val="0"/>
        </a:spcAft>
        <a:defRPr sz="3500" b="1">
          <a:solidFill>
            <a:srgbClr val="000000"/>
          </a:solidFill>
          <a:latin typeface="Arial Narrow" pitchFamily="34" charset="0"/>
          <a:ea typeface="ＭＳ Ｐゴシック" charset="0"/>
          <a:cs typeface="+mj-cs"/>
        </a:defRPr>
      </a:lvl1pPr>
      <a:lvl2pPr algn="ctr" rtl="0" eaLnBrk="1" fontAlgn="base" hangingPunct="1">
        <a:spcBef>
          <a:spcPct val="0"/>
        </a:spcBef>
        <a:spcAft>
          <a:spcPct val="0"/>
        </a:spcAft>
        <a:defRPr sz="3500" b="1">
          <a:solidFill>
            <a:srgbClr val="000000"/>
          </a:solidFill>
          <a:latin typeface="Arial Narrow" pitchFamily="34" charset="0"/>
          <a:ea typeface="ＭＳ Ｐゴシック" charset="0"/>
          <a:cs typeface="Arial" charset="0"/>
        </a:defRPr>
      </a:lvl2pPr>
      <a:lvl3pPr algn="ctr" rtl="0" eaLnBrk="1" fontAlgn="base" hangingPunct="1">
        <a:spcBef>
          <a:spcPct val="0"/>
        </a:spcBef>
        <a:spcAft>
          <a:spcPct val="0"/>
        </a:spcAft>
        <a:defRPr sz="3500" b="1">
          <a:solidFill>
            <a:srgbClr val="000000"/>
          </a:solidFill>
          <a:latin typeface="Arial Narrow" pitchFamily="34" charset="0"/>
          <a:ea typeface="ＭＳ Ｐゴシック" charset="0"/>
          <a:cs typeface="Arial" charset="0"/>
        </a:defRPr>
      </a:lvl3pPr>
      <a:lvl4pPr algn="ctr" rtl="0" eaLnBrk="1" fontAlgn="base" hangingPunct="1">
        <a:spcBef>
          <a:spcPct val="0"/>
        </a:spcBef>
        <a:spcAft>
          <a:spcPct val="0"/>
        </a:spcAft>
        <a:defRPr sz="3500" b="1">
          <a:solidFill>
            <a:srgbClr val="000000"/>
          </a:solidFill>
          <a:latin typeface="Arial Narrow" pitchFamily="34" charset="0"/>
          <a:ea typeface="ＭＳ Ｐゴシック" charset="0"/>
          <a:cs typeface="Arial" charset="0"/>
        </a:defRPr>
      </a:lvl4pPr>
      <a:lvl5pPr algn="ctr" rtl="0" eaLnBrk="1" fontAlgn="base" hangingPunct="1">
        <a:spcBef>
          <a:spcPct val="0"/>
        </a:spcBef>
        <a:spcAft>
          <a:spcPct val="0"/>
        </a:spcAft>
        <a:defRPr sz="3500" b="1">
          <a:solidFill>
            <a:srgbClr val="000000"/>
          </a:solidFill>
          <a:latin typeface="Arial Narrow" pitchFamily="34" charset="0"/>
          <a:ea typeface="ＭＳ Ｐゴシック" charset="0"/>
          <a:cs typeface="Arial" charset="0"/>
        </a:defRPr>
      </a:lvl5pPr>
      <a:lvl6pPr marL="457200" algn="ctr" rtl="0" eaLnBrk="1" fontAlgn="base" hangingPunct="1">
        <a:spcBef>
          <a:spcPct val="0"/>
        </a:spcBef>
        <a:spcAft>
          <a:spcPct val="0"/>
        </a:spcAft>
        <a:defRPr sz="4400">
          <a:solidFill>
            <a:schemeClr val="bg1"/>
          </a:solidFill>
          <a:latin typeface="Arial" charset="0"/>
          <a:cs typeface="Arial" charset="0"/>
        </a:defRPr>
      </a:lvl6pPr>
      <a:lvl7pPr marL="914400" algn="ctr" rtl="0" eaLnBrk="1" fontAlgn="base" hangingPunct="1">
        <a:spcBef>
          <a:spcPct val="0"/>
        </a:spcBef>
        <a:spcAft>
          <a:spcPct val="0"/>
        </a:spcAft>
        <a:defRPr sz="4400">
          <a:solidFill>
            <a:schemeClr val="bg1"/>
          </a:solidFill>
          <a:latin typeface="Arial" charset="0"/>
          <a:cs typeface="Arial" charset="0"/>
        </a:defRPr>
      </a:lvl7pPr>
      <a:lvl8pPr marL="1371600" algn="ctr" rtl="0" eaLnBrk="1" fontAlgn="base" hangingPunct="1">
        <a:spcBef>
          <a:spcPct val="0"/>
        </a:spcBef>
        <a:spcAft>
          <a:spcPct val="0"/>
        </a:spcAft>
        <a:defRPr sz="4400">
          <a:solidFill>
            <a:schemeClr val="bg1"/>
          </a:solidFill>
          <a:latin typeface="Arial" charset="0"/>
          <a:cs typeface="Arial" charset="0"/>
        </a:defRPr>
      </a:lvl8pPr>
      <a:lvl9pPr marL="1828800" algn="ctr" rtl="0" eaLnBrk="1" fontAlgn="base" hangingPunct="1">
        <a:spcBef>
          <a:spcPct val="0"/>
        </a:spcBef>
        <a:spcAft>
          <a:spcPct val="0"/>
        </a:spcAft>
        <a:defRPr sz="4400">
          <a:solidFill>
            <a:schemeClr val="bg1"/>
          </a:solidFill>
          <a:latin typeface="Arial" charset="0"/>
          <a:cs typeface="Arial" charset="0"/>
        </a:defRPr>
      </a:lvl9pPr>
    </p:titleStyle>
    <p:bodyStyle>
      <a:lvl1pPr marL="342900" indent="-342900" algn="l" rtl="0" eaLnBrk="1" fontAlgn="base" hangingPunct="1">
        <a:spcBef>
          <a:spcPct val="20000"/>
        </a:spcBef>
        <a:spcAft>
          <a:spcPct val="0"/>
        </a:spcAft>
        <a:buChar char="•"/>
        <a:defRPr sz="1900">
          <a:solidFill>
            <a:srgbClr val="000000"/>
          </a:solidFill>
          <a:latin typeface="+mn-lt"/>
          <a:ea typeface="ＭＳ Ｐゴシック" charset="0"/>
          <a:cs typeface="+mn-cs"/>
        </a:defRPr>
      </a:lvl1pPr>
      <a:lvl2pPr marL="742950" indent="-285750" algn="l" rtl="0" eaLnBrk="1" fontAlgn="base" hangingPunct="1">
        <a:spcBef>
          <a:spcPct val="20000"/>
        </a:spcBef>
        <a:spcAft>
          <a:spcPct val="0"/>
        </a:spcAft>
        <a:buChar char="–"/>
        <a:defRPr sz="1700">
          <a:solidFill>
            <a:srgbClr val="000000"/>
          </a:solidFill>
          <a:latin typeface="+mn-lt"/>
          <a:ea typeface="Arial" charset="0"/>
          <a:cs typeface="+mn-cs"/>
        </a:defRPr>
      </a:lvl2pPr>
      <a:lvl3pPr marL="1143000" indent="-228600" algn="l" rtl="0" eaLnBrk="1" fontAlgn="base" hangingPunct="1">
        <a:spcBef>
          <a:spcPct val="20000"/>
        </a:spcBef>
        <a:spcAft>
          <a:spcPct val="0"/>
        </a:spcAft>
        <a:buChar char="•"/>
        <a:defRPr sz="1500">
          <a:solidFill>
            <a:srgbClr val="000000"/>
          </a:solidFill>
          <a:latin typeface="+mn-lt"/>
          <a:ea typeface="Arial" charset="0"/>
          <a:cs typeface="+mn-cs"/>
        </a:defRPr>
      </a:lvl3pPr>
      <a:lvl4pPr marL="1600200" indent="-228600" algn="l" rtl="0" eaLnBrk="1" fontAlgn="base" hangingPunct="1">
        <a:spcBef>
          <a:spcPct val="20000"/>
        </a:spcBef>
        <a:spcAft>
          <a:spcPct val="0"/>
        </a:spcAft>
        <a:buChar char="–"/>
        <a:defRPr sz="1300">
          <a:solidFill>
            <a:srgbClr val="000000"/>
          </a:solidFill>
          <a:latin typeface="+mn-lt"/>
          <a:ea typeface="Arial" charset="0"/>
          <a:cs typeface="+mn-cs"/>
        </a:defRPr>
      </a:lvl4pPr>
      <a:lvl5pPr marL="2057400" indent="-228600" algn="l" rtl="0" eaLnBrk="1" fontAlgn="base" hangingPunct="1">
        <a:spcBef>
          <a:spcPct val="20000"/>
        </a:spcBef>
        <a:spcAft>
          <a:spcPct val="0"/>
        </a:spcAft>
        <a:buChar char="»"/>
        <a:defRPr sz="1100">
          <a:solidFill>
            <a:srgbClr val="000000"/>
          </a:solidFill>
          <a:latin typeface="+mn-lt"/>
          <a:ea typeface="Arial" charset="0"/>
          <a:cs typeface="+mn-cs"/>
        </a:defRPr>
      </a:lvl5pPr>
      <a:lvl6pPr marL="2514600" indent="-228600" algn="l" rtl="0" eaLnBrk="1" fontAlgn="base" hangingPunct="1">
        <a:spcBef>
          <a:spcPct val="20000"/>
        </a:spcBef>
        <a:spcAft>
          <a:spcPct val="0"/>
        </a:spcAft>
        <a:buChar char="»"/>
        <a:defRPr sz="2000">
          <a:solidFill>
            <a:schemeClr val="bg1"/>
          </a:solidFill>
          <a:latin typeface="+mn-lt"/>
          <a:cs typeface="+mn-cs"/>
        </a:defRPr>
      </a:lvl6pPr>
      <a:lvl7pPr marL="2971800" indent="-228600" algn="l" rtl="0" eaLnBrk="1" fontAlgn="base" hangingPunct="1">
        <a:spcBef>
          <a:spcPct val="20000"/>
        </a:spcBef>
        <a:spcAft>
          <a:spcPct val="0"/>
        </a:spcAft>
        <a:buChar char="»"/>
        <a:defRPr sz="2000">
          <a:solidFill>
            <a:schemeClr val="bg1"/>
          </a:solidFill>
          <a:latin typeface="+mn-lt"/>
          <a:cs typeface="+mn-cs"/>
        </a:defRPr>
      </a:lvl7pPr>
      <a:lvl8pPr marL="3429000" indent="-228600" algn="l" rtl="0" eaLnBrk="1" fontAlgn="base" hangingPunct="1">
        <a:spcBef>
          <a:spcPct val="20000"/>
        </a:spcBef>
        <a:spcAft>
          <a:spcPct val="0"/>
        </a:spcAft>
        <a:buChar char="»"/>
        <a:defRPr sz="2000">
          <a:solidFill>
            <a:schemeClr val="bg1"/>
          </a:solidFill>
          <a:latin typeface="+mn-lt"/>
          <a:cs typeface="+mn-cs"/>
        </a:defRPr>
      </a:lvl8pPr>
      <a:lvl9pPr marL="3886200" indent="-228600" algn="l" rtl="0" eaLnBrk="1" fontAlgn="base" hangingPunct="1">
        <a:spcBef>
          <a:spcPct val="20000"/>
        </a:spcBef>
        <a:spcAft>
          <a:spcPct val="0"/>
        </a:spcAft>
        <a:buChar char="»"/>
        <a:defRPr sz="2000">
          <a:solidFill>
            <a:schemeClr val="bg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hyperlink" Target="http://guide.agilealliance.org/guide/incremental.html"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004F7C"/>
          </a:solidFill>
          <a:ln>
            <a:solidFill>
              <a:srgbClr val="004F7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p>
        </p:txBody>
      </p:sp>
      <p:sp>
        <p:nvSpPr>
          <p:cNvPr id="4099" name="Title 1"/>
          <p:cNvSpPr txBox="1">
            <a:spLocks/>
          </p:cNvSpPr>
          <p:nvPr/>
        </p:nvSpPr>
        <p:spPr bwMode="auto">
          <a:xfrm>
            <a:off x="457200" y="3876548"/>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1900">
                <a:solidFill>
                  <a:srgbClr val="000000"/>
                </a:solidFill>
                <a:latin typeface="Arial" charset="0"/>
                <a:ea typeface="ＭＳ Ｐゴシック" charset="-128"/>
                <a:cs typeface="Arial" charset="0"/>
              </a:defRPr>
            </a:lvl1pPr>
            <a:lvl2pPr marL="742950" indent="-285750">
              <a:spcBef>
                <a:spcPct val="20000"/>
              </a:spcBef>
              <a:buChar char="–"/>
              <a:defRPr sz="1700">
                <a:solidFill>
                  <a:srgbClr val="000000"/>
                </a:solidFill>
                <a:latin typeface="Arial" charset="0"/>
                <a:ea typeface="Arial" charset="0"/>
                <a:cs typeface="Arial" charset="0"/>
              </a:defRPr>
            </a:lvl2pPr>
            <a:lvl3pPr marL="1143000" indent="-228600">
              <a:spcBef>
                <a:spcPct val="20000"/>
              </a:spcBef>
              <a:buChar char="•"/>
              <a:defRPr sz="1500">
                <a:solidFill>
                  <a:srgbClr val="000000"/>
                </a:solidFill>
                <a:latin typeface="Arial" charset="0"/>
                <a:ea typeface="Arial" charset="0"/>
                <a:cs typeface="Arial" charset="0"/>
              </a:defRPr>
            </a:lvl3pPr>
            <a:lvl4pPr marL="1600200" indent="-228600">
              <a:spcBef>
                <a:spcPct val="20000"/>
              </a:spcBef>
              <a:buChar char="–"/>
              <a:defRPr sz="1300">
                <a:solidFill>
                  <a:srgbClr val="000000"/>
                </a:solidFill>
                <a:latin typeface="Arial" charset="0"/>
                <a:ea typeface="Arial" charset="0"/>
                <a:cs typeface="Arial" charset="0"/>
              </a:defRPr>
            </a:lvl4pPr>
            <a:lvl5pPr marL="2057400" indent="-228600">
              <a:spcBef>
                <a:spcPct val="20000"/>
              </a:spcBef>
              <a:buChar char="»"/>
              <a:defRPr sz="1100">
                <a:solidFill>
                  <a:srgbClr val="000000"/>
                </a:solidFill>
                <a:latin typeface="Arial" charset="0"/>
                <a:ea typeface="Arial" charset="0"/>
                <a:cs typeface="Arial" charset="0"/>
              </a:defRPr>
            </a:lvl5pPr>
            <a:lvl6pPr marL="2514600" indent="-228600" eaLnBrk="0" fontAlgn="base" hangingPunct="0">
              <a:spcBef>
                <a:spcPct val="20000"/>
              </a:spcBef>
              <a:spcAft>
                <a:spcPct val="0"/>
              </a:spcAft>
              <a:buChar char="»"/>
              <a:defRPr sz="1100">
                <a:solidFill>
                  <a:srgbClr val="000000"/>
                </a:solidFill>
                <a:latin typeface="Arial" charset="0"/>
                <a:ea typeface="Arial" charset="0"/>
                <a:cs typeface="Arial" charset="0"/>
              </a:defRPr>
            </a:lvl6pPr>
            <a:lvl7pPr marL="2971800" indent="-228600" eaLnBrk="0" fontAlgn="base" hangingPunct="0">
              <a:spcBef>
                <a:spcPct val="20000"/>
              </a:spcBef>
              <a:spcAft>
                <a:spcPct val="0"/>
              </a:spcAft>
              <a:buChar char="»"/>
              <a:defRPr sz="1100">
                <a:solidFill>
                  <a:srgbClr val="000000"/>
                </a:solidFill>
                <a:latin typeface="Arial" charset="0"/>
                <a:ea typeface="Arial" charset="0"/>
                <a:cs typeface="Arial" charset="0"/>
              </a:defRPr>
            </a:lvl7pPr>
            <a:lvl8pPr marL="3429000" indent="-228600" eaLnBrk="0" fontAlgn="base" hangingPunct="0">
              <a:spcBef>
                <a:spcPct val="20000"/>
              </a:spcBef>
              <a:spcAft>
                <a:spcPct val="0"/>
              </a:spcAft>
              <a:buChar char="»"/>
              <a:defRPr sz="1100">
                <a:solidFill>
                  <a:srgbClr val="000000"/>
                </a:solidFill>
                <a:latin typeface="Arial" charset="0"/>
                <a:ea typeface="Arial" charset="0"/>
                <a:cs typeface="Arial" charset="0"/>
              </a:defRPr>
            </a:lvl8pPr>
            <a:lvl9pPr marL="3886200" indent="-228600" eaLnBrk="0" fontAlgn="base" hangingPunct="0">
              <a:spcBef>
                <a:spcPct val="20000"/>
              </a:spcBef>
              <a:spcAft>
                <a:spcPct val="0"/>
              </a:spcAft>
              <a:buChar char="»"/>
              <a:defRPr sz="1100">
                <a:solidFill>
                  <a:srgbClr val="000000"/>
                </a:solidFill>
                <a:latin typeface="Arial" charset="0"/>
                <a:ea typeface="Arial" charset="0"/>
                <a:cs typeface="Arial" charset="0"/>
              </a:defRPr>
            </a:lvl9pPr>
          </a:lstStyle>
          <a:p>
            <a:pPr algn="ctr">
              <a:spcBef>
                <a:spcPct val="0"/>
              </a:spcBef>
              <a:buFontTx/>
              <a:buNone/>
            </a:pPr>
            <a:r>
              <a:rPr lang="en-AU" sz="3600" dirty="0">
                <a:solidFill>
                  <a:schemeClr val="bg1"/>
                </a:solidFill>
              </a:rPr>
              <a:t>Definition of Ready (</a:t>
            </a:r>
            <a:r>
              <a:rPr lang="en-AU" sz="3600" dirty="0" err="1">
                <a:solidFill>
                  <a:schemeClr val="bg1"/>
                </a:solidFill>
              </a:rPr>
              <a:t>DoR</a:t>
            </a:r>
            <a:r>
              <a:rPr lang="en-AU" sz="3600" dirty="0">
                <a:solidFill>
                  <a:schemeClr val="bg1"/>
                </a:solidFill>
              </a:rPr>
              <a:t>)</a:t>
            </a:r>
          </a:p>
          <a:p>
            <a:pPr algn="ctr">
              <a:spcBef>
                <a:spcPct val="0"/>
              </a:spcBef>
              <a:buFontTx/>
              <a:buNone/>
            </a:pPr>
            <a:r>
              <a:rPr lang="en-AU" altLang="x-none" sz="3600" dirty="0">
                <a:solidFill>
                  <a:schemeClr val="bg1"/>
                </a:solidFill>
                <a:latin typeface="Tahoma" charset="0"/>
                <a:ea typeface="MS PGothic" charset="-128"/>
                <a:cs typeface="Tahoma" charset="0"/>
              </a:rPr>
              <a:t>Definition of Done (DoD)</a:t>
            </a:r>
            <a:endParaRPr lang="en-US" altLang="x-none" sz="3600" dirty="0">
              <a:solidFill>
                <a:schemeClr val="bg1"/>
              </a:solidFill>
              <a:latin typeface="Tahoma" charset="0"/>
              <a:ea typeface="MS PGothic" charset="-128"/>
              <a:cs typeface="Tahoma" charset="0"/>
            </a:endParaRPr>
          </a:p>
        </p:txBody>
      </p:sp>
      <p:pic>
        <p:nvPicPr>
          <p:cNvPr id="5" name="Picture 4">
            <a:extLst>
              <a:ext uri="{FF2B5EF4-FFF2-40B4-BE49-F238E27FC236}">
                <a16:creationId xmlns:a16="http://schemas.microsoft.com/office/drawing/2014/main" id="{D23BCCB2-10BF-A847-9204-E5634C14F785}"/>
              </a:ext>
            </a:extLst>
          </p:cNvPr>
          <p:cNvPicPr/>
          <p:nvPr/>
        </p:nvPicPr>
        <p:blipFill rotWithShape="1">
          <a:blip r:embed="rId3">
            <a:extLst>
              <a:ext uri="{28A0092B-C50C-407E-A947-70E740481C1C}">
                <a14:useLocalDpi xmlns:a14="http://schemas.microsoft.com/office/drawing/2010/main" val="0"/>
              </a:ext>
            </a:extLst>
          </a:blip>
          <a:srcRect t="6566" b="2931"/>
          <a:stretch/>
        </p:blipFill>
        <p:spPr bwMode="auto">
          <a:xfrm>
            <a:off x="1500822" y="860298"/>
            <a:ext cx="6142355" cy="3016250"/>
          </a:xfrm>
          <a:prstGeom prst="rect">
            <a:avLst/>
          </a:prstGeom>
          <a:noFill/>
          <a:ln>
            <a:noFill/>
          </a:ln>
          <a:extLst>
            <a:ext uri="{53640926-AAD7-44D8-BBD7-CCE9431645EC}">
              <a14:shadowObscured xmlns:a14="http://schemas.microsoft.com/office/drawing/2010/main"/>
            </a:ext>
          </a:extLst>
        </p:spPr>
      </p:pic>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BD798D-53C7-ED43-81A8-BA49CC9FB856}"/>
              </a:ext>
            </a:extLst>
          </p:cNvPr>
          <p:cNvSpPr txBox="1"/>
          <p:nvPr/>
        </p:nvSpPr>
        <p:spPr>
          <a:xfrm flipH="1">
            <a:off x="242930" y="171367"/>
            <a:ext cx="8078872" cy="461665"/>
          </a:xfrm>
          <a:prstGeom prst="rect">
            <a:avLst/>
          </a:prstGeom>
          <a:noFill/>
        </p:spPr>
        <p:txBody>
          <a:bodyPr wrap="square" rtlCol="0">
            <a:spAutoFit/>
          </a:bodyPr>
          <a:lstStyle/>
          <a:p>
            <a:r>
              <a:rPr lang="en-US" sz="2400" b="1" dirty="0">
                <a:latin typeface="Verdana" panose="020B0604030504040204" pitchFamily="34" charset="0"/>
                <a:ea typeface="Verdana" panose="020B0604030504040204" pitchFamily="34" charset="0"/>
                <a:cs typeface="Verdana" panose="020B0604030504040204" pitchFamily="34" charset="0"/>
              </a:rPr>
              <a:t>Definition of Ready Checklist Overview</a:t>
            </a:r>
          </a:p>
        </p:txBody>
      </p:sp>
      <p:sp>
        <p:nvSpPr>
          <p:cNvPr id="4" name="TextBox 3">
            <a:extLst>
              <a:ext uri="{FF2B5EF4-FFF2-40B4-BE49-F238E27FC236}">
                <a16:creationId xmlns:a16="http://schemas.microsoft.com/office/drawing/2014/main" id="{0E2B301A-501A-2141-89A1-15D4F0F6B671}"/>
              </a:ext>
            </a:extLst>
          </p:cNvPr>
          <p:cNvSpPr txBox="1"/>
          <p:nvPr/>
        </p:nvSpPr>
        <p:spPr>
          <a:xfrm>
            <a:off x="242930" y="1014885"/>
            <a:ext cx="8842677" cy="5262979"/>
          </a:xfrm>
          <a:prstGeom prst="rect">
            <a:avLst/>
          </a:prstGeom>
          <a:noFill/>
        </p:spPr>
        <p:txBody>
          <a:bodyPr wrap="none" rtlCol="0">
            <a:spAutoFit/>
          </a:bodyPr>
          <a:lstStyle/>
          <a:p>
            <a:r>
              <a:rPr lang="en-US" sz="1400" dirty="0">
                <a:latin typeface="Verdana" panose="020B0604030504040204" pitchFamily="34" charset="0"/>
                <a:ea typeface="Verdana" panose="020B0604030504040204" pitchFamily="34" charset="0"/>
                <a:cs typeface="Verdana" panose="020B0604030504040204" pitchFamily="34" charset="0"/>
              </a:rPr>
              <a:t>The </a:t>
            </a:r>
            <a:r>
              <a:rPr lang="en-US" sz="1400" i="1" dirty="0">
                <a:latin typeface="Verdana" panose="020B0604030504040204" pitchFamily="34" charset="0"/>
                <a:ea typeface="Verdana" panose="020B0604030504040204" pitchFamily="34" charset="0"/>
                <a:cs typeface="Verdana" panose="020B0604030504040204" pitchFamily="34" charset="0"/>
              </a:rPr>
              <a:t>‘Definition of Ready’ </a:t>
            </a:r>
            <a:r>
              <a:rPr lang="en-US" sz="1400" dirty="0">
                <a:latin typeface="Verdana" panose="020B0604030504040204" pitchFamily="34" charset="0"/>
                <a:ea typeface="Verdana" panose="020B0604030504040204" pitchFamily="34" charset="0"/>
                <a:cs typeface="Verdana" panose="020B0604030504040204" pitchFamily="34" charset="0"/>
              </a:rPr>
              <a:t>checklist is used by teams to make the criteria for completed User </a:t>
            </a:r>
          </a:p>
          <a:p>
            <a:r>
              <a:rPr lang="en-US" sz="1400" dirty="0">
                <a:latin typeface="Verdana" panose="020B0604030504040204" pitchFamily="34" charset="0"/>
                <a:ea typeface="Verdana" panose="020B0604030504040204" pitchFamily="34" charset="0"/>
                <a:cs typeface="Verdana" panose="020B0604030504040204" pitchFamily="34" charset="0"/>
              </a:rPr>
              <a:t>Stories and Sprints explicit and visible to everyone. The User Stories  and Sprints must meet </a:t>
            </a:r>
          </a:p>
          <a:p>
            <a:r>
              <a:rPr lang="en-US" sz="1400" dirty="0">
                <a:latin typeface="Verdana" panose="020B0604030504040204" pitchFamily="34" charset="0"/>
                <a:ea typeface="Verdana" panose="020B0604030504040204" pitchFamily="34" charset="0"/>
                <a:cs typeface="Verdana" panose="020B0604030504040204" pitchFamily="34" charset="0"/>
              </a:rPr>
              <a:t>the agreed criteria prior to being accepted for any upcoming iterations.</a:t>
            </a:r>
          </a:p>
          <a:p>
            <a:endParaRPr lang="en-US" sz="1400" dirty="0">
              <a:latin typeface="Verdana" panose="020B0604030504040204" pitchFamily="34" charset="0"/>
              <a:ea typeface="Verdana" panose="020B0604030504040204" pitchFamily="34" charset="0"/>
              <a:cs typeface="Verdana" panose="020B0604030504040204" pitchFamily="34" charset="0"/>
            </a:endParaRPr>
          </a:p>
          <a:p>
            <a:r>
              <a:rPr lang="en-US" sz="1400" dirty="0">
                <a:latin typeface="Verdana" panose="020B0604030504040204" pitchFamily="34" charset="0"/>
                <a:ea typeface="Verdana" panose="020B0604030504040204" pitchFamily="34" charset="0"/>
                <a:cs typeface="Verdana" panose="020B0604030504040204" pitchFamily="34" charset="0"/>
              </a:rPr>
              <a:t>The criteria is based of the </a:t>
            </a:r>
            <a:r>
              <a:rPr lang="en-US" sz="1400" b="1" dirty="0">
                <a:latin typeface="Verdana" panose="020B0604030504040204" pitchFamily="34" charset="0"/>
                <a:ea typeface="Verdana" panose="020B0604030504040204" pitchFamily="34" charset="0"/>
                <a:cs typeface="Verdana" panose="020B0604030504040204" pitchFamily="34" charset="0"/>
              </a:rPr>
              <a:t>INVEST</a:t>
            </a:r>
            <a:r>
              <a:rPr lang="en-US" sz="1400" dirty="0">
                <a:latin typeface="Verdana" panose="020B0604030504040204" pitchFamily="34" charset="0"/>
                <a:ea typeface="Verdana" panose="020B0604030504040204" pitchFamily="34" charset="0"/>
                <a:cs typeface="Verdana" panose="020B0604030504040204" pitchFamily="34" charset="0"/>
              </a:rPr>
              <a:t> matrix- this is a widely accepted set of criteria used to </a:t>
            </a:r>
          </a:p>
          <a:p>
            <a:r>
              <a:rPr lang="en-US" sz="1400" dirty="0">
                <a:latin typeface="Verdana" panose="020B0604030504040204" pitchFamily="34" charset="0"/>
                <a:ea typeface="Verdana" panose="020B0604030504040204" pitchFamily="34" charset="0"/>
                <a:cs typeface="Verdana" panose="020B0604030504040204" pitchFamily="34" charset="0"/>
              </a:rPr>
              <a:t>asses the quality of a User Story being proposed for iterations.</a:t>
            </a:r>
          </a:p>
          <a:p>
            <a:endParaRPr lang="en-US" sz="1400" dirty="0">
              <a:latin typeface="Verdana" panose="020B0604030504040204" pitchFamily="34" charset="0"/>
              <a:ea typeface="Verdana" panose="020B0604030504040204" pitchFamily="34" charset="0"/>
              <a:cs typeface="Verdana" panose="020B0604030504040204" pitchFamily="34" charset="0"/>
            </a:endParaRPr>
          </a:p>
          <a:p>
            <a:r>
              <a:rPr lang="en-US" sz="1400" dirty="0">
                <a:latin typeface="Verdana" panose="020B0604030504040204" pitchFamily="34" charset="0"/>
                <a:ea typeface="Verdana" panose="020B0604030504040204" pitchFamily="34" charset="0"/>
                <a:cs typeface="Verdana" panose="020B0604030504040204" pitchFamily="34" charset="0"/>
              </a:rPr>
              <a:t>If your User Stories don’t meet this criteria the team should either re-word it or even, consider </a:t>
            </a:r>
          </a:p>
          <a:p>
            <a:r>
              <a:rPr lang="en-US" sz="1400" dirty="0">
                <a:latin typeface="Verdana" panose="020B0604030504040204" pitchFamily="34" charset="0"/>
                <a:ea typeface="Verdana" panose="020B0604030504040204" pitchFamily="34" charset="0"/>
                <a:cs typeface="Verdana" panose="020B0604030504040204" pitchFamily="34" charset="0"/>
              </a:rPr>
              <a:t>a full re-write of the User Story.</a:t>
            </a:r>
          </a:p>
          <a:p>
            <a:endParaRPr lang="en-US" sz="1400" dirty="0">
              <a:latin typeface="Verdana" panose="020B0604030504040204" pitchFamily="34" charset="0"/>
              <a:ea typeface="Verdana" panose="020B0604030504040204" pitchFamily="34" charset="0"/>
              <a:cs typeface="Verdana" panose="020B0604030504040204" pitchFamily="34" charset="0"/>
            </a:endParaRPr>
          </a:p>
          <a:p>
            <a:r>
              <a:rPr lang="en-US" sz="1400" dirty="0">
                <a:latin typeface="Verdana" panose="020B0604030504040204" pitchFamily="34" charset="0"/>
                <a:ea typeface="Verdana" panose="020B0604030504040204" pitchFamily="34" charset="0"/>
                <a:cs typeface="Verdana" panose="020B0604030504040204" pitchFamily="34" charset="0"/>
              </a:rPr>
              <a:t>A User Story should be aligned to the following:</a:t>
            </a:r>
          </a:p>
          <a:p>
            <a:endParaRPr lang="en-US" sz="1400" dirty="0">
              <a:latin typeface="Verdana" panose="020B0604030504040204" pitchFamily="34" charset="0"/>
              <a:ea typeface="Verdana" panose="020B0604030504040204" pitchFamily="34" charset="0"/>
              <a:cs typeface="Verdana" panose="020B0604030504040204" pitchFamily="34" charset="0"/>
            </a:endParaRPr>
          </a:p>
          <a:p>
            <a:pPr>
              <a:buFont typeface="Arial" panose="020B0604020202020204" pitchFamily="34" charset="0"/>
              <a:buChar char="•"/>
            </a:pPr>
            <a:r>
              <a:rPr lang="en-AU" sz="1400" b="1" dirty="0">
                <a:latin typeface="Verdana" panose="020B0604030504040204" pitchFamily="34" charset="0"/>
                <a:ea typeface="Verdana" panose="020B0604030504040204" pitchFamily="34" charset="0"/>
                <a:cs typeface="Verdana" panose="020B0604030504040204" pitchFamily="34" charset="0"/>
              </a:rPr>
              <a:t>“I” </a:t>
            </a:r>
            <a:r>
              <a:rPr lang="en-AU" sz="1400" dirty="0" err="1">
                <a:latin typeface="Verdana" panose="020B0604030504040204" pitchFamily="34" charset="0"/>
                <a:ea typeface="Verdana" panose="020B0604030504040204" pitchFamily="34" charset="0"/>
                <a:cs typeface="Verdana" panose="020B0604030504040204" pitchFamily="34" charset="0"/>
              </a:rPr>
              <a:t>ndependent</a:t>
            </a:r>
            <a:r>
              <a:rPr lang="en-AU" sz="1400" dirty="0">
                <a:latin typeface="Verdana" panose="020B0604030504040204" pitchFamily="34" charset="0"/>
                <a:ea typeface="Verdana" panose="020B0604030504040204" pitchFamily="34" charset="0"/>
                <a:cs typeface="Verdana" panose="020B0604030504040204" pitchFamily="34" charset="0"/>
              </a:rPr>
              <a:t> (of all others)</a:t>
            </a:r>
          </a:p>
          <a:p>
            <a:pPr>
              <a:buFont typeface="Arial" panose="020B0604020202020204" pitchFamily="34" charset="0"/>
              <a:buChar char="•"/>
            </a:pPr>
            <a:r>
              <a:rPr lang="en-AU" sz="1400" b="1" dirty="0">
                <a:latin typeface="Verdana" panose="020B0604030504040204" pitchFamily="34" charset="0"/>
                <a:ea typeface="Verdana" panose="020B0604030504040204" pitchFamily="34" charset="0"/>
                <a:cs typeface="Verdana" panose="020B0604030504040204" pitchFamily="34" charset="0"/>
              </a:rPr>
              <a:t>“N” </a:t>
            </a:r>
            <a:r>
              <a:rPr lang="en-AU" sz="1400" dirty="0" err="1">
                <a:latin typeface="Verdana" panose="020B0604030504040204" pitchFamily="34" charset="0"/>
                <a:ea typeface="Verdana" panose="020B0604030504040204" pitchFamily="34" charset="0"/>
                <a:cs typeface="Verdana" panose="020B0604030504040204" pitchFamily="34" charset="0"/>
              </a:rPr>
              <a:t>egotiable</a:t>
            </a:r>
            <a:r>
              <a:rPr lang="en-AU" sz="1400" dirty="0">
                <a:latin typeface="Verdana" panose="020B0604030504040204" pitchFamily="34" charset="0"/>
                <a:ea typeface="Verdana" panose="020B0604030504040204" pitchFamily="34" charset="0"/>
                <a:cs typeface="Verdana" panose="020B0604030504040204" pitchFamily="34" charset="0"/>
              </a:rPr>
              <a:t> (not a specific contract for features)</a:t>
            </a:r>
          </a:p>
          <a:p>
            <a:pPr>
              <a:buFont typeface="Arial" panose="020B0604020202020204" pitchFamily="34" charset="0"/>
              <a:buChar char="•"/>
            </a:pPr>
            <a:r>
              <a:rPr lang="en-AU" sz="1400" b="1" dirty="0">
                <a:latin typeface="Verdana" panose="020B0604030504040204" pitchFamily="34" charset="0"/>
                <a:ea typeface="Verdana" panose="020B0604030504040204" pitchFamily="34" charset="0"/>
                <a:cs typeface="Verdana" panose="020B0604030504040204" pitchFamily="34" charset="0"/>
              </a:rPr>
              <a:t>“V” </a:t>
            </a:r>
            <a:r>
              <a:rPr lang="en-AU" sz="1400" dirty="0" err="1">
                <a:latin typeface="Verdana" panose="020B0604030504040204" pitchFamily="34" charset="0"/>
                <a:ea typeface="Verdana" panose="020B0604030504040204" pitchFamily="34" charset="0"/>
                <a:cs typeface="Verdana" panose="020B0604030504040204" pitchFamily="34" charset="0"/>
              </a:rPr>
              <a:t>aluable</a:t>
            </a:r>
            <a:r>
              <a:rPr lang="en-AU" sz="1400" dirty="0">
                <a:latin typeface="Verdana" panose="020B0604030504040204" pitchFamily="34" charset="0"/>
                <a:ea typeface="Verdana" panose="020B0604030504040204" pitchFamily="34" charset="0"/>
                <a:cs typeface="Verdana" panose="020B0604030504040204" pitchFamily="34" charset="0"/>
              </a:rPr>
              <a:t> (or </a:t>
            </a:r>
            <a:r>
              <a:rPr lang="en-AU" sz="1400" dirty="0">
                <a:latin typeface="Verdana" panose="020B0604030504040204" pitchFamily="34" charset="0"/>
                <a:ea typeface="Verdana" panose="020B0604030504040204" pitchFamily="34" charset="0"/>
                <a:cs typeface="Verdana" panose="020B0604030504040204" pitchFamily="34" charset="0"/>
                <a:hlinkClick r:id="rId2">
                  <a:extLst>
                    <a:ext uri="{A12FA001-AC4F-418D-AE19-62706E023703}">
                      <ahyp:hlinkClr xmlns:ahyp="http://schemas.microsoft.com/office/drawing/2018/hyperlinkcolor" val="tx"/>
                    </a:ext>
                  </a:extLst>
                </a:hlinkClick>
              </a:rPr>
              <a:t>vertical</a:t>
            </a:r>
            <a:r>
              <a:rPr lang="en-AU" sz="1400" dirty="0">
                <a:latin typeface="Verdana" panose="020B0604030504040204" pitchFamily="34" charset="0"/>
                <a:ea typeface="Verdana" panose="020B0604030504040204" pitchFamily="34" charset="0"/>
                <a:cs typeface="Verdana" panose="020B0604030504040204" pitchFamily="34" charset="0"/>
              </a:rPr>
              <a:t>)</a:t>
            </a:r>
          </a:p>
          <a:p>
            <a:pPr>
              <a:buFont typeface="Arial" panose="020B0604020202020204" pitchFamily="34" charset="0"/>
              <a:buChar char="•"/>
            </a:pPr>
            <a:r>
              <a:rPr lang="en-AU" sz="1400" b="1" dirty="0">
                <a:latin typeface="Verdana" panose="020B0604030504040204" pitchFamily="34" charset="0"/>
                <a:ea typeface="Verdana" panose="020B0604030504040204" pitchFamily="34" charset="0"/>
                <a:cs typeface="Verdana" panose="020B0604030504040204" pitchFamily="34" charset="0"/>
              </a:rPr>
              <a:t>“E” </a:t>
            </a:r>
            <a:r>
              <a:rPr lang="en-AU" sz="1400" dirty="0" err="1">
                <a:latin typeface="Verdana" panose="020B0604030504040204" pitchFamily="34" charset="0"/>
                <a:ea typeface="Verdana" panose="020B0604030504040204" pitchFamily="34" charset="0"/>
                <a:cs typeface="Verdana" panose="020B0604030504040204" pitchFamily="34" charset="0"/>
              </a:rPr>
              <a:t>stimable</a:t>
            </a:r>
            <a:r>
              <a:rPr lang="en-AU" sz="1400" dirty="0">
                <a:latin typeface="Verdana" panose="020B0604030504040204" pitchFamily="34" charset="0"/>
                <a:ea typeface="Verdana" panose="020B0604030504040204" pitchFamily="34" charset="0"/>
                <a:cs typeface="Verdana" panose="020B0604030504040204" pitchFamily="34" charset="0"/>
              </a:rPr>
              <a:t> (to a good approximation)</a:t>
            </a:r>
          </a:p>
          <a:p>
            <a:pPr>
              <a:buFont typeface="Arial" panose="020B0604020202020204" pitchFamily="34" charset="0"/>
              <a:buChar char="•"/>
            </a:pPr>
            <a:r>
              <a:rPr lang="en-AU" sz="1400" b="1" dirty="0">
                <a:latin typeface="Verdana" panose="020B0604030504040204" pitchFamily="34" charset="0"/>
                <a:ea typeface="Verdana" panose="020B0604030504040204" pitchFamily="34" charset="0"/>
                <a:cs typeface="Verdana" panose="020B0604030504040204" pitchFamily="34" charset="0"/>
              </a:rPr>
              <a:t>“S” </a:t>
            </a:r>
            <a:r>
              <a:rPr lang="en-AU" sz="1400" dirty="0">
                <a:latin typeface="Verdana" panose="020B0604030504040204" pitchFamily="34" charset="0"/>
                <a:ea typeface="Verdana" panose="020B0604030504040204" pitchFamily="34" charset="0"/>
                <a:cs typeface="Verdana" panose="020B0604030504040204" pitchFamily="34" charset="0"/>
              </a:rPr>
              <a:t>mall (so as to fit within an iteration)</a:t>
            </a:r>
          </a:p>
          <a:p>
            <a:pPr>
              <a:buFont typeface="Arial" panose="020B0604020202020204" pitchFamily="34" charset="0"/>
              <a:buChar char="•"/>
            </a:pPr>
            <a:r>
              <a:rPr lang="en-AU" sz="1400" b="1" dirty="0">
                <a:latin typeface="Verdana" panose="020B0604030504040204" pitchFamily="34" charset="0"/>
                <a:ea typeface="Verdana" panose="020B0604030504040204" pitchFamily="34" charset="0"/>
                <a:cs typeface="Verdana" panose="020B0604030504040204" pitchFamily="34" charset="0"/>
              </a:rPr>
              <a:t>“T” </a:t>
            </a:r>
            <a:r>
              <a:rPr lang="en-AU" sz="1400" dirty="0" err="1">
                <a:latin typeface="Verdana" panose="020B0604030504040204" pitchFamily="34" charset="0"/>
                <a:ea typeface="Verdana" panose="020B0604030504040204" pitchFamily="34" charset="0"/>
                <a:cs typeface="Verdana" panose="020B0604030504040204" pitchFamily="34" charset="0"/>
              </a:rPr>
              <a:t>estable</a:t>
            </a:r>
            <a:r>
              <a:rPr lang="en-AU" sz="1400" dirty="0">
                <a:latin typeface="Verdana" panose="020B0604030504040204" pitchFamily="34" charset="0"/>
                <a:ea typeface="Verdana" panose="020B0604030504040204" pitchFamily="34" charset="0"/>
                <a:cs typeface="Verdana" panose="020B0604030504040204" pitchFamily="34" charset="0"/>
              </a:rPr>
              <a:t> (in principle, even if there isn’t a test for it yet)</a:t>
            </a:r>
          </a:p>
          <a:p>
            <a:pPr>
              <a:buFont typeface="Arial" panose="020B0604020202020204" pitchFamily="34" charset="0"/>
              <a:buChar char="•"/>
            </a:pPr>
            <a:endParaRPr lang="en-AU" sz="1400" dirty="0">
              <a:latin typeface="Verdana" panose="020B0604030504040204" pitchFamily="34" charset="0"/>
              <a:ea typeface="Verdana" panose="020B0604030504040204" pitchFamily="34" charset="0"/>
              <a:cs typeface="Verdana" panose="020B0604030504040204" pitchFamily="34" charset="0"/>
            </a:endParaRPr>
          </a:p>
          <a:p>
            <a:r>
              <a:rPr lang="en-AU" sz="1400" dirty="0">
                <a:latin typeface="Verdana" panose="020B0604030504040204" pitchFamily="34" charset="0"/>
                <a:ea typeface="Verdana" panose="020B0604030504040204" pitchFamily="34" charset="0"/>
                <a:cs typeface="Verdana" panose="020B0604030504040204" pitchFamily="34" charset="0"/>
              </a:rPr>
              <a:t>The </a:t>
            </a:r>
            <a:r>
              <a:rPr lang="en-AU" sz="1400" i="1" dirty="0">
                <a:latin typeface="Verdana" panose="020B0604030504040204" pitchFamily="34" charset="0"/>
                <a:ea typeface="Verdana" panose="020B0604030504040204" pitchFamily="34" charset="0"/>
                <a:cs typeface="Verdana" panose="020B0604030504040204" pitchFamily="34" charset="0"/>
              </a:rPr>
              <a:t>‘Definition of Ready’ </a:t>
            </a:r>
            <a:r>
              <a:rPr lang="en-AU" sz="1400" dirty="0">
                <a:latin typeface="Verdana" panose="020B0604030504040204" pitchFamily="34" charset="0"/>
                <a:ea typeface="Verdana" panose="020B0604030504040204" pitchFamily="34" charset="0"/>
                <a:cs typeface="Verdana" panose="020B0604030504040204" pitchFamily="34" charset="0"/>
              </a:rPr>
              <a:t>checklist is a baseline guide only. Work with your team to agree on</a:t>
            </a:r>
          </a:p>
          <a:p>
            <a:r>
              <a:rPr lang="en-AU" sz="1400" dirty="0">
                <a:latin typeface="Verdana" panose="020B0604030504040204" pitchFamily="34" charset="0"/>
                <a:ea typeface="Verdana" panose="020B0604030504040204" pitchFamily="34" charset="0"/>
                <a:cs typeface="Verdana" panose="020B0604030504040204" pitchFamily="34" charset="0"/>
              </a:rPr>
              <a:t>The list of tasks or change the baseline list to meet your teams needs.</a:t>
            </a:r>
          </a:p>
          <a:p>
            <a:endParaRPr lang="en-US" sz="1400" dirty="0">
              <a:latin typeface="Verdana" panose="020B0604030504040204" pitchFamily="34" charset="0"/>
              <a:ea typeface="Verdana" panose="020B0604030504040204" pitchFamily="34" charset="0"/>
              <a:cs typeface="Verdana" panose="020B0604030504040204" pitchFamily="34" charset="0"/>
            </a:endParaRPr>
          </a:p>
          <a:p>
            <a:endParaRPr lang="en-US" sz="1400" dirty="0">
              <a:latin typeface="Verdana" panose="020B0604030504040204" pitchFamily="34" charset="0"/>
              <a:ea typeface="Verdana" panose="020B0604030504040204" pitchFamily="34" charset="0"/>
              <a:cs typeface="Verdana" panose="020B0604030504040204" pitchFamily="34" charset="0"/>
            </a:endParaRPr>
          </a:p>
          <a:p>
            <a:endParaRPr lang="en-US" sz="1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748954601"/>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5CD54943-B15C-D045-AD82-4A33B71970D2}"/>
              </a:ext>
            </a:extLst>
          </p:cNvPr>
          <p:cNvGraphicFramePr>
            <a:graphicFrameLocks noGrp="1"/>
          </p:cNvGraphicFramePr>
          <p:nvPr>
            <p:extLst>
              <p:ext uri="{D42A27DB-BD31-4B8C-83A1-F6EECF244321}">
                <p14:modId xmlns:p14="http://schemas.microsoft.com/office/powerpoint/2010/main" val="2880589580"/>
              </p:ext>
            </p:extLst>
          </p:nvPr>
        </p:nvGraphicFramePr>
        <p:xfrm>
          <a:off x="334945" y="211015"/>
          <a:ext cx="8474110" cy="5988816"/>
        </p:xfrm>
        <a:graphic>
          <a:graphicData uri="http://schemas.openxmlformats.org/drawingml/2006/table">
            <a:tbl>
              <a:tblPr firstRow="1" bandRow="1">
                <a:tableStyleId>{5C22544A-7EE6-4342-B048-85BDC9FD1C3A}</a:tableStyleId>
              </a:tblPr>
              <a:tblGrid>
                <a:gridCol w="4237055">
                  <a:extLst>
                    <a:ext uri="{9D8B030D-6E8A-4147-A177-3AD203B41FA5}">
                      <a16:colId xmlns:a16="http://schemas.microsoft.com/office/drawing/2014/main" val="2310259839"/>
                    </a:ext>
                  </a:extLst>
                </a:gridCol>
                <a:gridCol w="4237055">
                  <a:extLst>
                    <a:ext uri="{9D8B030D-6E8A-4147-A177-3AD203B41FA5}">
                      <a16:colId xmlns:a16="http://schemas.microsoft.com/office/drawing/2014/main" val="1120107184"/>
                    </a:ext>
                  </a:extLst>
                </a:gridCol>
              </a:tblGrid>
              <a:tr h="677229">
                <a:tc gridSpan="2">
                  <a:txBody>
                    <a:bodyPr/>
                    <a:lstStyle/>
                    <a:p>
                      <a:pPr algn="ctr"/>
                      <a:r>
                        <a:rPr lang="en-US" sz="2400" b="0" dirty="0">
                          <a:latin typeface="Verdana" panose="020B0604030504040204" pitchFamily="34" charset="0"/>
                          <a:ea typeface="Verdana" panose="020B0604030504040204" pitchFamily="34" charset="0"/>
                          <a:cs typeface="Verdana" panose="020B0604030504040204" pitchFamily="34" charset="0"/>
                        </a:rPr>
                        <a:t>Definition of Ready</a:t>
                      </a:r>
                    </a:p>
                  </a:txBody>
                  <a:tcPr anchor="ctr">
                    <a:solidFill>
                      <a:srgbClr val="13548E"/>
                    </a:solidFill>
                  </a:tcPr>
                </a:tc>
                <a:tc hMerge="1">
                  <a:txBody>
                    <a:bodyPr/>
                    <a:lstStyle/>
                    <a:p>
                      <a:pPr algn="ctr"/>
                      <a:endParaRPr lang="en-US" sz="1400" dirty="0"/>
                    </a:p>
                  </a:txBody>
                  <a:tcPr>
                    <a:solidFill>
                      <a:srgbClr val="13548E"/>
                    </a:solidFill>
                  </a:tcPr>
                </a:tc>
                <a:extLst>
                  <a:ext uri="{0D108BD9-81ED-4DB2-BD59-A6C34878D82A}">
                    <a16:rowId xmlns:a16="http://schemas.microsoft.com/office/drawing/2014/main" val="482916337"/>
                  </a:ext>
                </a:extLst>
              </a:tr>
              <a:tr h="426198">
                <a:tc>
                  <a:txBody>
                    <a:bodyPr/>
                    <a:lstStyle/>
                    <a:p>
                      <a:pPr algn="ctr"/>
                      <a:r>
                        <a:rPr lang="en-US" sz="1400" b="0" dirty="0">
                          <a:solidFill>
                            <a:schemeClr val="bg1"/>
                          </a:solidFill>
                          <a:latin typeface="Verdana" panose="020B0604030504040204" pitchFamily="34" charset="0"/>
                          <a:ea typeface="Verdana" panose="020B0604030504040204" pitchFamily="34" charset="0"/>
                          <a:cs typeface="Verdana" panose="020B0604030504040204" pitchFamily="34" charset="0"/>
                        </a:rPr>
                        <a:t>User Story</a:t>
                      </a:r>
                    </a:p>
                  </a:txBody>
                  <a:tcPr anchor="ctr">
                    <a:solidFill>
                      <a:srgbClr val="085BB8"/>
                    </a:solidFill>
                  </a:tcPr>
                </a:tc>
                <a:tc>
                  <a:txBody>
                    <a:bodyPr/>
                    <a:lstStyle/>
                    <a:p>
                      <a:pPr algn="ctr"/>
                      <a:r>
                        <a:rPr lang="en-US" sz="1400" b="0" dirty="0">
                          <a:solidFill>
                            <a:schemeClr val="bg1"/>
                          </a:solidFill>
                          <a:latin typeface="Verdana" panose="020B0604030504040204" pitchFamily="34" charset="0"/>
                          <a:ea typeface="Verdana" panose="020B0604030504040204" pitchFamily="34" charset="0"/>
                          <a:cs typeface="Verdana" panose="020B0604030504040204" pitchFamily="34" charset="0"/>
                        </a:rPr>
                        <a:t>Sprint</a:t>
                      </a:r>
                    </a:p>
                  </a:txBody>
                  <a:tcPr anchor="ctr">
                    <a:solidFill>
                      <a:srgbClr val="085BB8"/>
                    </a:solidFill>
                  </a:tcPr>
                </a:tc>
                <a:extLst>
                  <a:ext uri="{0D108BD9-81ED-4DB2-BD59-A6C34878D82A}">
                    <a16:rowId xmlns:a16="http://schemas.microsoft.com/office/drawing/2014/main" val="3523854150"/>
                  </a:ext>
                </a:extLst>
              </a:tr>
              <a:tr h="7186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User Story defined</a:t>
                      </a:r>
                    </a:p>
                    <a:p>
                      <a:endPar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The Sprint Backlog is prioritised</a:t>
                      </a:r>
                    </a:p>
                    <a:p>
                      <a:endPar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nchor="ctr">
                    <a:solidFill>
                      <a:schemeClr val="bg1">
                        <a:lumMod val="95000"/>
                      </a:schemeClr>
                    </a:solidFill>
                  </a:tcPr>
                </a:tc>
                <a:extLst>
                  <a:ext uri="{0D108BD9-81ED-4DB2-BD59-A6C34878D82A}">
                    <a16:rowId xmlns:a16="http://schemas.microsoft.com/office/drawing/2014/main" val="2534749627"/>
                  </a:ext>
                </a:extLst>
              </a:tr>
              <a:tr h="7030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User Story dependencies identified</a:t>
                      </a:r>
                    </a:p>
                    <a:p>
                      <a:endPar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The Spring Backlog contains all defects, User Stories and other work that the team is committing to</a:t>
                      </a:r>
                    </a:p>
                    <a:p>
                      <a:endPar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nchor="ctr">
                    <a:solidFill>
                      <a:schemeClr val="bg1">
                        <a:lumMod val="95000"/>
                      </a:schemeClr>
                    </a:solidFill>
                  </a:tcPr>
                </a:tc>
                <a:extLst>
                  <a:ext uri="{0D108BD9-81ED-4DB2-BD59-A6C34878D82A}">
                    <a16:rowId xmlns:a16="http://schemas.microsoft.com/office/drawing/2014/main" val="3836903128"/>
                  </a:ext>
                </a:extLst>
              </a:tr>
              <a:tr h="6772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User Story sized by Delivery Team</a:t>
                      </a:r>
                    </a:p>
                    <a:p>
                      <a:endPar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No hidden work</a:t>
                      </a:r>
                    </a:p>
                    <a:p>
                      <a:endPar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nchor="ctr">
                    <a:solidFill>
                      <a:schemeClr val="bg1">
                        <a:lumMod val="95000"/>
                      </a:schemeClr>
                    </a:solidFill>
                  </a:tcPr>
                </a:tc>
                <a:extLst>
                  <a:ext uri="{0D108BD9-81ED-4DB2-BD59-A6C34878D82A}">
                    <a16:rowId xmlns:a16="http://schemas.microsoft.com/office/drawing/2014/main" val="2936523543"/>
                  </a:ext>
                </a:extLst>
              </a:tr>
              <a:tr h="7030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Scrum Team accepts User Experience artifacts</a:t>
                      </a:r>
                    </a:p>
                    <a:p>
                      <a:endPar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All team members have calculated their capacity for the Sprint</a:t>
                      </a:r>
                    </a:p>
                    <a:p>
                      <a:endPar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nchor="ctr">
                    <a:solidFill>
                      <a:schemeClr val="bg1">
                        <a:lumMod val="95000"/>
                      </a:schemeClr>
                    </a:solidFill>
                  </a:tcPr>
                </a:tc>
                <a:extLst>
                  <a:ext uri="{0D108BD9-81ED-4DB2-BD59-A6C34878D82A}">
                    <a16:rowId xmlns:a16="http://schemas.microsoft.com/office/drawing/2014/main" val="1580893795"/>
                  </a:ext>
                </a:extLst>
              </a:tr>
              <a:tr h="6772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Performance criteria identified, where appropriate</a:t>
                      </a:r>
                    </a:p>
                    <a:p>
                      <a:endPar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Full-time on project = X hours per day</a:t>
                      </a:r>
                    </a:p>
                    <a:p>
                      <a:endPar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nchor="ctr">
                    <a:solidFill>
                      <a:schemeClr val="bg1">
                        <a:lumMod val="95000"/>
                      </a:schemeClr>
                    </a:solidFill>
                  </a:tcPr>
                </a:tc>
                <a:extLst>
                  <a:ext uri="{0D108BD9-81ED-4DB2-BD59-A6C34878D82A}">
                    <a16:rowId xmlns:a16="http://schemas.microsoft.com/office/drawing/2014/main" val="3483339523"/>
                  </a:ext>
                </a:extLst>
              </a:tr>
              <a:tr h="7030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The person who will accept the User Story is identified</a:t>
                      </a:r>
                    </a:p>
                    <a:p>
                      <a:endPar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All User Stories meet Definition of Ready</a:t>
                      </a:r>
                    </a:p>
                    <a:p>
                      <a:endPar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nchor="ctr">
                    <a:solidFill>
                      <a:schemeClr val="bg1">
                        <a:lumMod val="95000"/>
                      </a:schemeClr>
                    </a:solidFill>
                  </a:tcPr>
                </a:tc>
                <a:extLst>
                  <a:ext uri="{0D108BD9-81ED-4DB2-BD59-A6C34878D82A}">
                    <a16:rowId xmlns:a16="http://schemas.microsoft.com/office/drawing/2014/main" val="529339533"/>
                  </a:ext>
                </a:extLst>
              </a:tr>
              <a:tr h="7030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The team has a good idea what it will mean to Demo the User Story</a:t>
                      </a:r>
                    </a:p>
                    <a:p>
                      <a:endPar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nchor="ctr">
                    <a:solidFill>
                      <a:schemeClr val="bg1">
                        <a:lumMod val="95000"/>
                      </a:schemeClr>
                    </a:solidFill>
                  </a:tcPr>
                </a:tc>
                <a:tc>
                  <a:txBody>
                    <a:bodyPr/>
                    <a:lstStyle/>
                    <a:p>
                      <a:endPar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nchor="ctr">
                    <a:solidFill>
                      <a:schemeClr val="bg1">
                        <a:lumMod val="95000"/>
                      </a:schemeClr>
                    </a:solidFill>
                  </a:tcPr>
                </a:tc>
                <a:extLst>
                  <a:ext uri="{0D108BD9-81ED-4DB2-BD59-A6C34878D82A}">
                    <a16:rowId xmlns:a16="http://schemas.microsoft.com/office/drawing/2014/main" val="3157090878"/>
                  </a:ext>
                </a:extLst>
              </a:tr>
            </a:tbl>
          </a:graphicData>
        </a:graphic>
      </p:graphicFrame>
    </p:spTree>
    <p:extLst>
      <p:ext uri="{BB962C8B-B14F-4D97-AF65-F5344CB8AC3E}">
        <p14:creationId xmlns:p14="http://schemas.microsoft.com/office/powerpoint/2010/main" val="3518993171"/>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1238A00-5828-3442-987C-0892CBA96EA0}"/>
              </a:ext>
            </a:extLst>
          </p:cNvPr>
          <p:cNvSpPr txBox="1"/>
          <p:nvPr/>
        </p:nvSpPr>
        <p:spPr>
          <a:xfrm flipH="1">
            <a:off x="291403" y="341644"/>
            <a:ext cx="6755589" cy="461665"/>
          </a:xfrm>
          <a:prstGeom prst="rect">
            <a:avLst/>
          </a:prstGeom>
          <a:noFill/>
        </p:spPr>
        <p:txBody>
          <a:bodyPr wrap="square" rtlCol="0">
            <a:spAutoFit/>
          </a:bodyPr>
          <a:lstStyle/>
          <a:p>
            <a:r>
              <a:rPr lang="en-US" sz="2400" b="1" dirty="0">
                <a:latin typeface="Verdana" panose="020B0604030504040204" pitchFamily="34" charset="0"/>
                <a:ea typeface="Verdana" panose="020B0604030504040204" pitchFamily="34" charset="0"/>
                <a:cs typeface="Verdana" panose="020B0604030504040204" pitchFamily="34" charset="0"/>
              </a:rPr>
              <a:t>Definition of Done Checklist</a:t>
            </a:r>
          </a:p>
        </p:txBody>
      </p:sp>
      <p:sp>
        <p:nvSpPr>
          <p:cNvPr id="4" name="Rectangle 3">
            <a:extLst>
              <a:ext uri="{FF2B5EF4-FFF2-40B4-BE49-F238E27FC236}">
                <a16:creationId xmlns:a16="http://schemas.microsoft.com/office/drawing/2014/main" id="{EA2C28FB-E7E3-E543-A628-3DD798B3E105}"/>
              </a:ext>
            </a:extLst>
          </p:cNvPr>
          <p:cNvSpPr/>
          <p:nvPr/>
        </p:nvSpPr>
        <p:spPr>
          <a:xfrm>
            <a:off x="291403" y="1049220"/>
            <a:ext cx="8651630" cy="2893100"/>
          </a:xfrm>
          <a:prstGeom prst="rect">
            <a:avLst/>
          </a:prstGeom>
        </p:spPr>
        <p:txBody>
          <a:bodyPr wrap="square">
            <a:spAutoFit/>
          </a:bodyPr>
          <a:lstStyle/>
          <a:p>
            <a:r>
              <a:rPr lang="en-US" sz="1400" dirty="0">
                <a:latin typeface="Verdana" panose="020B0604030504040204" pitchFamily="34" charset="0"/>
                <a:ea typeface="Verdana" panose="020B0604030504040204" pitchFamily="34" charset="0"/>
                <a:cs typeface="Verdana" panose="020B0604030504040204" pitchFamily="34" charset="0"/>
              </a:rPr>
              <a:t>The </a:t>
            </a:r>
            <a:r>
              <a:rPr lang="en-US" sz="1400" i="1" dirty="0">
                <a:latin typeface="Verdana" panose="020B0604030504040204" pitchFamily="34" charset="0"/>
                <a:ea typeface="Verdana" panose="020B0604030504040204" pitchFamily="34" charset="0"/>
                <a:cs typeface="Verdana" panose="020B0604030504040204" pitchFamily="34" charset="0"/>
              </a:rPr>
              <a:t>‘Definition of Done’ </a:t>
            </a:r>
            <a:r>
              <a:rPr lang="en-US" sz="1400" dirty="0">
                <a:latin typeface="Verdana" panose="020B0604030504040204" pitchFamily="34" charset="0"/>
                <a:ea typeface="Verdana" panose="020B0604030504040204" pitchFamily="34" charset="0"/>
                <a:cs typeface="Verdana" panose="020B0604030504040204" pitchFamily="34" charset="0"/>
              </a:rPr>
              <a:t>checklist is used by teams to ensure agreement of the criteria that </a:t>
            </a:r>
          </a:p>
          <a:p>
            <a:r>
              <a:rPr lang="en-US" sz="1400" dirty="0">
                <a:latin typeface="Verdana" panose="020B0604030504040204" pitchFamily="34" charset="0"/>
                <a:ea typeface="Verdana" panose="020B0604030504040204" pitchFamily="34" charset="0"/>
                <a:cs typeface="Verdana" panose="020B0604030504040204" pitchFamily="34" charset="0"/>
              </a:rPr>
              <a:t>must be met for a </a:t>
            </a:r>
            <a:r>
              <a:rPr lang="en-US" sz="1400" i="1" dirty="0">
                <a:latin typeface="Verdana" panose="020B0604030504040204" pitchFamily="34" charset="0"/>
                <a:ea typeface="Verdana" panose="020B0604030504040204" pitchFamily="34" charset="0"/>
                <a:cs typeface="Verdana" panose="020B0604030504040204" pitchFamily="34" charset="0"/>
              </a:rPr>
              <a:t>User Story </a:t>
            </a:r>
            <a:r>
              <a:rPr lang="en-US" sz="1400" dirty="0">
                <a:latin typeface="Verdana" panose="020B0604030504040204" pitchFamily="34" charset="0"/>
                <a:ea typeface="Verdana" panose="020B0604030504040204" pitchFamily="34" charset="0"/>
                <a:cs typeface="Verdana" panose="020B0604030504040204" pitchFamily="34" charset="0"/>
              </a:rPr>
              <a:t>to be considered </a:t>
            </a:r>
            <a:r>
              <a:rPr lang="en-US" sz="1400" i="1" dirty="0">
                <a:latin typeface="Verdana" panose="020B0604030504040204" pitchFamily="34" charset="0"/>
                <a:ea typeface="Verdana" panose="020B0604030504040204" pitchFamily="34" charset="0"/>
                <a:cs typeface="Verdana" panose="020B0604030504040204" pitchFamily="34" charset="0"/>
              </a:rPr>
              <a:t>‘done’. </a:t>
            </a:r>
            <a:r>
              <a:rPr lang="en-US" sz="1400" dirty="0">
                <a:latin typeface="Verdana" panose="020B0604030504040204" pitchFamily="34" charset="0"/>
                <a:ea typeface="Verdana" panose="020B0604030504040204" pitchFamily="34" charset="0"/>
                <a:cs typeface="Verdana" panose="020B0604030504040204" pitchFamily="34" charset="0"/>
              </a:rPr>
              <a:t>Failure to meet this criteria at the end of team sprint would imply that the </a:t>
            </a:r>
            <a:r>
              <a:rPr lang="en-US" sz="1400" i="1" dirty="0">
                <a:latin typeface="Verdana" panose="020B0604030504040204" pitchFamily="34" charset="0"/>
                <a:ea typeface="Verdana" panose="020B0604030504040204" pitchFamily="34" charset="0"/>
                <a:cs typeface="Verdana" panose="020B0604030504040204" pitchFamily="34" charset="0"/>
              </a:rPr>
              <a:t>User Story </a:t>
            </a:r>
            <a:r>
              <a:rPr lang="en-US" sz="1400" dirty="0">
                <a:latin typeface="Verdana" panose="020B0604030504040204" pitchFamily="34" charset="0"/>
                <a:ea typeface="Verdana" panose="020B0604030504040204" pitchFamily="34" charset="0"/>
                <a:cs typeface="Verdana" panose="020B0604030504040204" pitchFamily="34" charset="0"/>
              </a:rPr>
              <a:t>cannot be released into production as a part </a:t>
            </a:r>
          </a:p>
          <a:p>
            <a:r>
              <a:rPr lang="en-US" sz="1400" dirty="0">
                <a:latin typeface="Verdana" panose="020B0604030504040204" pitchFamily="34" charset="0"/>
                <a:ea typeface="Verdana" panose="020B0604030504040204" pitchFamily="34" charset="0"/>
                <a:cs typeface="Verdana" panose="020B0604030504040204" pitchFamily="34" charset="0"/>
              </a:rPr>
              <a:t>of the ‘Release’ phase.</a:t>
            </a:r>
          </a:p>
          <a:p>
            <a:endParaRPr lang="en-US" sz="1400" dirty="0">
              <a:latin typeface="Verdana" panose="020B0604030504040204" pitchFamily="34" charset="0"/>
              <a:ea typeface="Verdana" panose="020B0604030504040204" pitchFamily="34" charset="0"/>
              <a:cs typeface="Verdana" panose="020B0604030504040204" pitchFamily="34" charset="0"/>
            </a:endParaRPr>
          </a:p>
          <a:p>
            <a:r>
              <a:rPr lang="en-US" sz="1400" dirty="0">
                <a:latin typeface="Verdana" panose="020B0604030504040204" pitchFamily="34" charset="0"/>
                <a:ea typeface="Verdana" panose="020B0604030504040204" pitchFamily="34" charset="0"/>
                <a:cs typeface="Verdana" panose="020B0604030504040204" pitchFamily="34" charset="0"/>
              </a:rPr>
              <a:t>The checklist helps to define the teams understanding of the tasks required to be completed for a user story to be considered for release post sprint. The definition of done is very vague so the checklist ensures that all tasks have been considered not just the development of the </a:t>
            </a:r>
          </a:p>
          <a:p>
            <a:r>
              <a:rPr lang="en-US" sz="1400" dirty="0">
                <a:latin typeface="Verdana" panose="020B0604030504040204" pitchFamily="34" charset="0"/>
                <a:ea typeface="Verdana" panose="020B0604030504040204" pitchFamily="34" charset="0"/>
                <a:cs typeface="Verdana" panose="020B0604030504040204" pitchFamily="34" charset="0"/>
              </a:rPr>
              <a:t>feature that is documented within the </a:t>
            </a:r>
            <a:r>
              <a:rPr lang="en-US" sz="1400" i="1" dirty="0">
                <a:latin typeface="Verdana" panose="020B0604030504040204" pitchFamily="34" charset="0"/>
                <a:ea typeface="Verdana" panose="020B0604030504040204" pitchFamily="34" charset="0"/>
                <a:cs typeface="Verdana" panose="020B0604030504040204" pitchFamily="34" charset="0"/>
              </a:rPr>
              <a:t>User Story</a:t>
            </a:r>
            <a:r>
              <a:rPr lang="en-US" sz="1400" dirty="0">
                <a:latin typeface="Verdana" panose="020B0604030504040204" pitchFamily="34" charset="0"/>
                <a:ea typeface="Verdana" panose="020B0604030504040204" pitchFamily="34" charset="0"/>
                <a:cs typeface="Verdana" panose="020B0604030504040204" pitchFamily="34" charset="0"/>
              </a:rPr>
              <a:t>.</a:t>
            </a:r>
          </a:p>
          <a:p>
            <a:endParaRPr lang="en-US" sz="1400" dirty="0">
              <a:latin typeface="Verdana" panose="020B0604030504040204" pitchFamily="34" charset="0"/>
              <a:ea typeface="Verdana" panose="020B0604030504040204" pitchFamily="34" charset="0"/>
              <a:cs typeface="Verdana" panose="020B0604030504040204" pitchFamily="34" charset="0"/>
            </a:endParaRPr>
          </a:p>
          <a:p>
            <a:r>
              <a:rPr lang="en-AU" sz="1400" dirty="0">
                <a:latin typeface="Verdana" panose="020B0604030504040204" pitchFamily="34" charset="0"/>
                <a:ea typeface="Verdana" panose="020B0604030504040204" pitchFamily="34" charset="0"/>
                <a:cs typeface="Verdana" panose="020B0604030504040204" pitchFamily="34" charset="0"/>
              </a:rPr>
              <a:t>The </a:t>
            </a:r>
            <a:r>
              <a:rPr lang="en-AU" sz="1400" i="1" dirty="0">
                <a:latin typeface="Verdana" panose="020B0604030504040204" pitchFamily="34" charset="0"/>
                <a:ea typeface="Verdana" panose="020B0604030504040204" pitchFamily="34" charset="0"/>
                <a:cs typeface="Verdana" panose="020B0604030504040204" pitchFamily="34" charset="0"/>
              </a:rPr>
              <a:t>‘Definition of Done’ </a:t>
            </a:r>
            <a:r>
              <a:rPr lang="en-AU" sz="1400" dirty="0">
                <a:latin typeface="Verdana" panose="020B0604030504040204" pitchFamily="34" charset="0"/>
                <a:ea typeface="Verdana" panose="020B0604030504040204" pitchFamily="34" charset="0"/>
                <a:cs typeface="Verdana" panose="020B0604030504040204" pitchFamily="34" charset="0"/>
              </a:rPr>
              <a:t>checklist is a baseline guide only. Work with your team to agree on</a:t>
            </a:r>
          </a:p>
          <a:p>
            <a:r>
              <a:rPr lang="en-AU" sz="1400" dirty="0">
                <a:latin typeface="Verdana" panose="020B0604030504040204" pitchFamily="34" charset="0"/>
                <a:ea typeface="Verdana" panose="020B0604030504040204" pitchFamily="34" charset="0"/>
                <a:cs typeface="Verdana" panose="020B0604030504040204" pitchFamily="34" charset="0"/>
              </a:rPr>
              <a:t>The list of tasks or change the baseline list to meet your teams needs.</a:t>
            </a:r>
          </a:p>
          <a:p>
            <a:endParaRPr lang="en-US" sz="1400" dirty="0"/>
          </a:p>
        </p:txBody>
      </p:sp>
    </p:spTree>
    <p:extLst>
      <p:ext uri="{BB962C8B-B14F-4D97-AF65-F5344CB8AC3E}">
        <p14:creationId xmlns:p14="http://schemas.microsoft.com/office/powerpoint/2010/main" val="3629990431"/>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97EEA59-3050-9042-A02E-13EFEE59F468}"/>
              </a:ext>
            </a:extLst>
          </p:cNvPr>
          <p:cNvGraphicFramePr>
            <a:graphicFrameLocks noGrp="1"/>
          </p:cNvGraphicFramePr>
          <p:nvPr>
            <p:extLst>
              <p:ext uri="{D42A27DB-BD31-4B8C-83A1-F6EECF244321}">
                <p14:modId xmlns:p14="http://schemas.microsoft.com/office/powerpoint/2010/main" val="1597343154"/>
              </p:ext>
            </p:extLst>
          </p:nvPr>
        </p:nvGraphicFramePr>
        <p:xfrm>
          <a:off x="278002" y="190919"/>
          <a:ext cx="8644932" cy="6066197"/>
        </p:xfrm>
        <a:graphic>
          <a:graphicData uri="http://schemas.openxmlformats.org/drawingml/2006/table">
            <a:tbl>
              <a:tblPr firstRow="1" bandRow="1">
                <a:tableStyleId>{5C22544A-7EE6-4342-B048-85BDC9FD1C3A}</a:tableStyleId>
              </a:tblPr>
              <a:tblGrid>
                <a:gridCol w="2881644">
                  <a:extLst>
                    <a:ext uri="{9D8B030D-6E8A-4147-A177-3AD203B41FA5}">
                      <a16:colId xmlns:a16="http://schemas.microsoft.com/office/drawing/2014/main" val="1432140109"/>
                    </a:ext>
                  </a:extLst>
                </a:gridCol>
                <a:gridCol w="2881644">
                  <a:extLst>
                    <a:ext uri="{9D8B030D-6E8A-4147-A177-3AD203B41FA5}">
                      <a16:colId xmlns:a16="http://schemas.microsoft.com/office/drawing/2014/main" val="3971636497"/>
                    </a:ext>
                  </a:extLst>
                </a:gridCol>
                <a:gridCol w="2881644">
                  <a:extLst>
                    <a:ext uri="{9D8B030D-6E8A-4147-A177-3AD203B41FA5}">
                      <a16:colId xmlns:a16="http://schemas.microsoft.com/office/drawing/2014/main" val="4050910034"/>
                    </a:ext>
                  </a:extLst>
                </a:gridCol>
              </a:tblGrid>
              <a:tr h="379114">
                <a:tc gridSpan="3">
                  <a:txBody>
                    <a:bodyPr/>
                    <a:lstStyle/>
                    <a:p>
                      <a:pPr algn="ctr"/>
                      <a:r>
                        <a:rPr lang="en-US" sz="2400" b="0" dirty="0">
                          <a:solidFill>
                            <a:schemeClr val="bg1"/>
                          </a:solidFill>
                          <a:latin typeface="Verdana" panose="020B0604030504040204" pitchFamily="34" charset="0"/>
                          <a:ea typeface="Verdana" panose="020B0604030504040204" pitchFamily="34" charset="0"/>
                          <a:cs typeface="Verdana" panose="020B0604030504040204" pitchFamily="34" charset="0"/>
                        </a:rPr>
                        <a:t>Definition of Done</a:t>
                      </a:r>
                    </a:p>
                  </a:txBody>
                  <a:tcPr anchor="ctr">
                    <a:solidFill>
                      <a:srgbClr val="13548E"/>
                    </a:solidFill>
                  </a:tcPr>
                </a:tc>
                <a:tc hMerge="1">
                  <a:txBody>
                    <a:bodyPr/>
                    <a:lstStyle/>
                    <a:p>
                      <a:pPr algn="ctr"/>
                      <a:endParaRPr lang="en-US" sz="1400" dirty="0">
                        <a:solidFill>
                          <a:schemeClr val="bg1"/>
                        </a:solidFill>
                        <a:latin typeface="Verdana" panose="020B0604030504040204" pitchFamily="34" charset="0"/>
                        <a:ea typeface="Verdana" panose="020B0604030504040204" pitchFamily="34" charset="0"/>
                        <a:cs typeface="Verdana" panose="020B0604030504040204" pitchFamily="34" charset="0"/>
                      </a:endParaRPr>
                    </a:p>
                  </a:txBody>
                  <a:tcPr>
                    <a:solidFill>
                      <a:srgbClr val="13548E"/>
                    </a:solidFill>
                  </a:tcPr>
                </a:tc>
                <a:tc hMerge="1">
                  <a:txBody>
                    <a:bodyPr/>
                    <a:lstStyle/>
                    <a:p>
                      <a:pPr algn="ctr"/>
                      <a:endParaRPr lang="en-US" sz="1400" dirty="0">
                        <a:solidFill>
                          <a:schemeClr val="bg1"/>
                        </a:solidFill>
                        <a:latin typeface="Verdana" panose="020B0604030504040204" pitchFamily="34" charset="0"/>
                        <a:ea typeface="Verdana" panose="020B0604030504040204" pitchFamily="34" charset="0"/>
                        <a:cs typeface="Verdana" panose="020B0604030504040204" pitchFamily="34" charset="0"/>
                      </a:endParaRPr>
                    </a:p>
                  </a:txBody>
                  <a:tcPr>
                    <a:solidFill>
                      <a:srgbClr val="13548E"/>
                    </a:solidFill>
                  </a:tcPr>
                </a:tc>
                <a:extLst>
                  <a:ext uri="{0D108BD9-81ED-4DB2-BD59-A6C34878D82A}">
                    <a16:rowId xmlns:a16="http://schemas.microsoft.com/office/drawing/2014/main" val="3946136092"/>
                  </a:ext>
                </a:extLst>
              </a:tr>
              <a:tr h="379114">
                <a:tc>
                  <a:txBody>
                    <a:bodyPr/>
                    <a:lstStyle/>
                    <a:p>
                      <a:pPr algn="ctr"/>
                      <a:r>
                        <a:rPr lang="en-US" sz="1400" b="0" dirty="0">
                          <a:solidFill>
                            <a:schemeClr val="bg1"/>
                          </a:solidFill>
                          <a:latin typeface="Verdana" panose="020B0604030504040204" pitchFamily="34" charset="0"/>
                          <a:ea typeface="Verdana" panose="020B0604030504040204" pitchFamily="34" charset="0"/>
                          <a:cs typeface="Verdana" panose="020B0604030504040204" pitchFamily="34" charset="0"/>
                        </a:rPr>
                        <a:t>User Story</a:t>
                      </a:r>
                    </a:p>
                  </a:txBody>
                  <a:tcPr anchor="ctr">
                    <a:solidFill>
                      <a:srgbClr val="085BB8"/>
                    </a:solidFill>
                  </a:tcPr>
                </a:tc>
                <a:tc>
                  <a:txBody>
                    <a:bodyPr/>
                    <a:lstStyle/>
                    <a:p>
                      <a:pPr algn="ctr"/>
                      <a:r>
                        <a:rPr lang="en-US" sz="1400" b="0" dirty="0">
                          <a:solidFill>
                            <a:schemeClr val="bg1"/>
                          </a:solidFill>
                          <a:latin typeface="Verdana" panose="020B0604030504040204" pitchFamily="34" charset="0"/>
                          <a:ea typeface="Verdana" panose="020B0604030504040204" pitchFamily="34" charset="0"/>
                          <a:cs typeface="Verdana" panose="020B0604030504040204" pitchFamily="34" charset="0"/>
                        </a:rPr>
                        <a:t>Sprint</a:t>
                      </a:r>
                    </a:p>
                  </a:txBody>
                  <a:tcPr anchor="ctr">
                    <a:solidFill>
                      <a:srgbClr val="085BB8"/>
                    </a:solidFill>
                  </a:tcPr>
                </a:tc>
                <a:tc>
                  <a:txBody>
                    <a:bodyPr/>
                    <a:lstStyle/>
                    <a:p>
                      <a:pPr algn="ctr"/>
                      <a:r>
                        <a:rPr lang="en-US" sz="1400" b="0" dirty="0">
                          <a:solidFill>
                            <a:schemeClr val="bg1"/>
                          </a:solidFill>
                          <a:latin typeface="Verdana" panose="020B0604030504040204" pitchFamily="34" charset="0"/>
                          <a:ea typeface="Verdana" panose="020B0604030504040204" pitchFamily="34" charset="0"/>
                          <a:cs typeface="Verdana" panose="020B0604030504040204" pitchFamily="34" charset="0"/>
                        </a:rPr>
                        <a:t>Release</a:t>
                      </a:r>
                    </a:p>
                  </a:txBody>
                  <a:tcPr anchor="ctr">
                    <a:solidFill>
                      <a:srgbClr val="085BB8"/>
                    </a:solidFill>
                  </a:tcPr>
                </a:tc>
                <a:extLst>
                  <a:ext uri="{0D108BD9-81ED-4DB2-BD59-A6C34878D82A}">
                    <a16:rowId xmlns:a16="http://schemas.microsoft.com/office/drawing/2014/main" val="900074725"/>
                  </a:ext>
                </a:extLst>
              </a:tr>
              <a:tr h="4674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Produced code for presumed functionalities</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i="1" dirty="0">
                          <a:solidFill>
                            <a:schemeClr val="tx1"/>
                          </a:solidFill>
                          <a:latin typeface="Verdana" panose="020B0604030504040204" pitchFamily="34" charset="0"/>
                          <a:ea typeface="Verdana" panose="020B0604030504040204" pitchFamily="34" charset="0"/>
                          <a:cs typeface="Verdana" panose="020B0604030504040204" pitchFamily="34" charset="0"/>
                        </a:rPr>
                        <a:t>Satisfied DoD for each sprint within the release</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i="1" dirty="0">
                          <a:solidFill>
                            <a:schemeClr val="tx1"/>
                          </a:solidFill>
                          <a:latin typeface="Verdana" panose="020B0604030504040204" pitchFamily="34" charset="0"/>
                          <a:ea typeface="Verdana" panose="020B0604030504040204" pitchFamily="34" charset="0"/>
                          <a:cs typeface="Verdana" panose="020B0604030504040204" pitchFamily="34" charset="0"/>
                        </a:rPr>
                        <a:t>Satisfied DoD for each sprint within the release</a:t>
                      </a:r>
                    </a:p>
                  </a:txBody>
                  <a:tcPr>
                    <a:solidFill>
                      <a:schemeClr val="bg1">
                        <a:lumMod val="95000"/>
                      </a:schemeClr>
                    </a:solidFill>
                  </a:tcPr>
                </a:tc>
                <a:extLst>
                  <a:ext uri="{0D108BD9-81ED-4DB2-BD59-A6C34878D82A}">
                    <a16:rowId xmlns:a16="http://schemas.microsoft.com/office/drawing/2014/main" val="3815364829"/>
                  </a:ext>
                </a:extLst>
              </a:tr>
              <a:tr h="37911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Assumptions of US met</a:t>
                      </a: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i="1" dirty="0">
                          <a:solidFill>
                            <a:schemeClr val="tx1"/>
                          </a:solidFill>
                          <a:latin typeface="Verdana" panose="020B0604030504040204" pitchFamily="34" charset="0"/>
                          <a:ea typeface="Verdana" panose="020B0604030504040204" pitchFamily="34" charset="0"/>
                          <a:cs typeface="Verdana" panose="020B0604030504040204" pitchFamily="34" charset="0"/>
                        </a:rPr>
                        <a:t>Marketing feedback is complete</a:t>
                      </a: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i="1" dirty="0">
                          <a:solidFill>
                            <a:schemeClr val="tx1"/>
                          </a:solidFill>
                          <a:latin typeface="Verdana" panose="020B0604030504040204" pitchFamily="34" charset="0"/>
                          <a:ea typeface="Verdana" panose="020B0604030504040204" pitchFamily="34" charset="0"/>
                          <a:cs typeface="Verdana" panose="020B0604030504040204" pitchFamily="34" charset="0"/>
                        </a:rPr>
                        <a:t>Production environment is ready</a:t>
                      </a:r>
                    </a:p>
                  </a:txBody>
                  <a:tcPr>
                    <a:solidFill>
                      <a:schemeClr val="bg1">
                        <a:lumMod val="85000"/>
                      </a:schemeClr>
                    </a:solidFill>
                  </a:tcPr>
                </a:tc>
                <a:extLst>
                  <a:ext uri="{0D108BD9-81ED-4DB2-BD59-A6C34878D82A}">
                    <a16:rowId xmlns:a16="http://schemas.microsoft.com/office/drawing/2014/main" val="3420426347"/>
                  </a:ext>
                </a:extLst>
              </a:tr>
              <a:tr h="4674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Project builds without errors</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i="1" dirty="0">
                          <a:solidFill>
                            <a:schemeClr val="tx1"/>
                          </a:solidFill>
                          <a:latin typeface="Verdana" panose="020B0604030504040204" pitchFamily="34" charset="0"/>
                          <a:ea typeface="Verdana" panose="020B0604030504040204" pitchFamily="34" charset="0"/>
                          <a:cs typeface="Verdana" panose="020B0604030504040204" pitchFamily="34" charset="0"/>
                        </a:rPr>
                        <a:t>Legal and compliance review is complete</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i="1" dirty="0">
                          <a:solidFill>
                            <a:schemeClr val="tx1"/>
                          </a:solidFill>
                          <a:latin typeface="Verdana" panose="020B0604030504040204" pitchFamily="34" charset="0"/>
                          <a:ea typeface="Verdana" panose="020B0604030504040204" pitchFamily="34" charset="0"/>
                          <a:cs typeface="Verdana" panose="020B0604030504040204" pitchFamily="34" charset="0"/>
                        </a:rPr>
                        <a:t>CI/CD verified and working</a:t>
                      </a:r>
                    </a:p>
                    <a:p>
                      <a:endParaRPr lang="en-US" sz="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solidFill>
                      <a:schemeClr val="bg1">
                        <a:lumMod val="95000"/>
                      </a:schemeClr>
                    </a:solidFill>
                  </a:tcPr>
                </a:tc>
                <a:extLst>
                  <a:ext uri="{0D108BD9-81ED-4DB2-BD59-A6C34878D82A}">
                    <a16:rowId xmlns:a16="http://schemas.microsoft.com/office/drawing/2014/main" val="2195650038"/>
                  </a:ext>
                </a:extLst>
              </a:tr>
              <a:tr h="4674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Unit tests written and passing</a:t>
                      </a: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i="1" dirty="0">
                          <a:solidFill>
                            <a:schemeClr val="tx1"/>
                          </a:solidFill>
                          <a:latin typeface="Verdana" panose="020B0604030504040204" pitchFamily="34" charset="0"/>
                          <a:ea typeface="Verdana" panose="020B0604030504040204" pitchFamily="34" charset="0"/>
                          <a:cs typeface="Verdana" panose="020B0604030504040204" pitchFamily="34" charset="0"/>
                        </a:rPr>
                        <a:t>User help guide created or completed</a:t>
                      </a: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i="1" dirty="0">
                          <a:solidFill>
                            <a:schemeClr val="tx1"/>
                          </a:solidFill>
                          <a:latin typeface="Verdana" panose="020B0604030504040204" pitchFamily="34" charset="0"/>
                          <a:ea typeface="Verdana" panose="020B0604030504040204" pitchFamily="34" charset="0"/>
                          <a:cs typeface="Verdana" panose="020B0604030504040204" pitchFamily="34" charset="0"/>
                        </a:rPr>
                        <a:t>User guides have been socialised with the right users</a:t>
                      </a:r>
                    </a:p>
                  </a:txBody>
                  <a:tcPr>
                    <a:solidFill>
                      <a:schemeClr val="bg1">
                        <a:lumMod val="85000"/>
                      </a:schemeClr>
                    </a:solidFill>
                  </a:tcPr>
                </a:tc>
                <a:extLst>
                  <a:ext uri="{0D108BD9-81ED-4DB2-BD59-A6C34878D82A}">
                    <a16:rowId xmlns:a16="http://schemas.microsoft.com/office/drawing/2014/main" val="2185931240"/>
                  </a:ext>
                </a:extLst>
              </a:tr>
              <a:tr h="6543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Project deployed on the test environment identical to production platform</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i="1" dirty="0">
                          <a:solidFill>
                            <a:schemeClr val="tx1"/>
                          </a:solidFill>
                          <a:latin typeface="Verdana" panose="020B0604030504040204" pitchFamily="34" charset="0"/>
                          <a:ea typeface="Verdana" panose="020B0604030504040204" pitchFamily="34" charset="0"/>
                          <a:cs typeface="Verdana" panose="020B0604030504040204" pitchFamily="34" charset="0"/>
                        </a:rPr>
                        <a:t>Training video created or updated</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i="1" dirty="0">
                          <a:solidFill>
                            <a:schemeClr val="tx1"/>
                          </a:solidFill>
                          <a:latin typeface="Verdana" panose="020B0604030504040204" pitchFamily="34" charset="0"/>
                          <a:ea typeface="Verdana" panose="020B0604030504040204" pitchFamily="34" charset="0"/>
                          <a:cs typeface="Verdana" panose="020B0604030504040204" pitchFamily="34" charset="0"/>
                        </a:rPr>
                        <a:t>Roll back process is tested and documented</a:t>
                      </a:r>
                    </a:p>
                    <a:p>
                      <a:endParaRPr lang="en-US" sz="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solidFill>
                      <a:schemeClr val="bg1">
                        <a:lumMod val="95000"/>
                      </a:schemeClr>
                    </a:solidFill>
                  </a:tcPr>
                </a:tc>
                <a:extLst>
                  <a:ext uri="{0D108BD9-81ED-4DB2-BD59-A6C34878D82A}">
                    <a16:rowId xmlns:a16="http://schemas.microsoft.com/office/drawing/2014/main" val="3306376445"/>
                  </a:ext>
                </a:extLst>
              </a:tr>
              <a:tr h="4674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Tests on devices/browsers listed in the project assumptions passed</a:t>
                      </a: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i="1" dirty="0">
                          <a:solidFill>
                            <a:schemeClr val="tx1"/>
                          </a:solidFill>
                          <a:latin typeface="Verdana" panose="020B0604030504040204" pitchFamily="34" charset="0"/>
                          <a:ea typeface="Verdana" panose="020B0604030504040204" pitchFamily="34" charset="0"/>
                          <a:cs typeface="Verdana" panose="020B0604030504040204" pitchFamily="34" charset="0"/>
                        </a:rPr>
                        <a:t>Refactoring is complete</a:t>
                      </a: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i="1" dirty="0">
                          <a:solidFill>
                            <a:schemeClr val="tx1"/>
                          </a:solidFill>
                          <a:latin typeface="Verdana" panose="020B0604030504040204" pitchFamily="34" charset="0"/>
                          <a:ea typeface="Verdana" panose="020B0604030504040204" pitchFamily="34" charset="0"/>
                          <a:cs typeface="Verdana" panose="020B0604030504040204" pitchFamily="34" charset="0"/>
                        </a:rPr>
                        <a:t>Smoke testing scenarios are written and ready</a:t>
                      </a:r>
                    </a:p>
                  </a:txBody>
                  <a:tcPr>
                    <a:solidFill>
                      <a:schemeClr val="bg1">
                        <a:lumMod val="85000"/>
                      </a:schemeClr>
                    </a:solidFill>
                  </a:tcPr>
                </a:tc>
                <a:extLst>
                  <a:ext uri="{0D108BD9-81ED-4DB2-BD59-A6C34878D82A}">
                    <a16:rowId xmlns:a16="http://schemas.microsoft.com/office/drawing/2014/main" val="2977649082"/>
                  </a:ext>
                </a:extLst>
              </a:tr>
              <a:tr h="4674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QA (Quality Assurance) session performed</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i="1" dirty="0">
                          <a:solidFill>
                            <a:schemeClr val="tx1"/>
                          </a:solidFill>
                          <a:latin typeface="Verdana" panose="020B0604030504040204" pitchFamily="34" charset="0"/>
                          <a:ea typeface="Verdana" panose="020B0604030504040204" pitchFamily="34" charset="0"/>
                          <a:cs typeface="Verdana" panose="020B0604030504040204" pitchFamily="34" charset="0"/>
                        </a:rPr>
                        <a:t>Configuration or build changes documented</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i="1" dirty="0">
                          <a:solidFill>
                            <a:schemeClr val="tx1"/>
                          </a:solidFill>
                          <a:latin typeface="Verdana" panose="020B0604030504040204" pitchFamily="34" charset="0"/>
                          <a:ea typeface="Verdana" panose="020B0604030504040204" pitchFamily="34" charset="0"/>
                          <a:cs typeface="Verdana" panose="020B0604030504040204" pitchFamily="34" charset="0"/>
                        </a:rPr>
                        <a:t>Frontline customer teams are trained and ready</a:t>
                      </a:r>
                    </a:p>
                  </a:txBody>
                  <a:tcPr>
                    <a:solidFill>
                      <a:schemeClr val="bg1">
                        <a:lumMod val="95000"/>
                      </a:schemeClr>
                    </a:solidFill>
                  </a:tcPr>
                </a:tc>
                <a:extLst>
                  <a:ext uri="{0D108BD9-81ED-4DB2-BD59-A6C34878D82A}">
                    <a16:rowId xmlns:a16="http://schemas.microsoft.com/office/drawing/2014/main" val="710121985"/>
                  </a:ext>
                </a:extLst>
              </a:tr>
              <a:tr h="4674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Issues from QA session resolved</a:t>
                      </a: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i="1" dirty="0">
                          <a:solidFill>
                            <a:schemeClr val="tx1"/>
                          </a:solidFill>
                          <a:latin typeface="Verdana" panose="020B0604030504040204" pitchFamily="34" charset="0"/>
                          <a:ea typeface="Verdana" panose="020B0604030504040204" pitchFamily="34" charset="0"/>
                          <a:cs typeface="Verdana" panose="020B0604030504040204" pitchFamily="34" charset="0"/>
                        </a:rPr>
                        <a:t>Performance testing is complete</a:t>
                      </a: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i="1" dirty="0">
                          <a:solidFill>
                            <a:schemeClr val="tx1"/>
                          </a:solidFill>
                          <a:latin typeface="Verdana" panose="020B0604030504040204" pitchFamily="34" charset="0"/>
                          <a:ea typeface="Verdana" panose="020B0604030504040204" pitchFamily="34" charset="0"/>
                          <a:cs typeface="Verdana" panose="020B0604030504040204" pitchFamily="34" charset="0"/>
                        </a:rPr>
                        <a:t>Release communications sent to users</a:t>
                      </a:r>
                    </a:p>
                  </a:txBody>
                  <a:tcPr>
                    <a:solidFill>
                      <a:schemeClr val="bg1">
                        <a:lumMod val="85000"/>
                      </a:schemeClr>
                    </a:solidFill>
                  </a:tcPr>
                </a:tc>
                <a:extLst>
                  <a:ext uri="{0D108BD9-81ED-4DB2-BD59-A6C34878D82A}">
                    <a16:rowId xmlns:a16="http://schemas.microsoft.com/office/drawing/2014/main" val="290654296"/>
                  </a:ext>
                </a:extLst>
              </a:tr>
              <a:tr h="4674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Any configuration or build changes documented</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i="1" dirty="0">
                          <a:solidFill>
                            <a:schemeClr val="tx1"/>
                          </a:solidFill>
                          <a:latin typeface="Verdana" panose="020B0604030504040204" pitchFamily="34" charset="0"/>
                          <a:ea typeface="Verdana" panose="020B0604030504040204" pitchFamily="34" charset="0"/>
                          <a:cs typeface="Verdana" panose="020B0604030504040204" pitchFamily="34" charset="0"/>
                        </a:rPr>
                        <a:t>Security testing is complete</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i="1" dirty="0">
                          <a:solidFill>
                            <a:schemeClr val="tx1"/>
                          </a:solidFill>
                          <a:latin typeface="Verdana" panose="020B0604030504040204" pitchFamily="34" charset="0"/>
                          <a:ea typeface="Verdana" panose="020B0604030504040204" pitchFamily="34" charset="0"/>
                          <a:cs typeface="Verdana" panose="020B0604030504040204" pitchFamily="34" charset="0"/>
                        </a:rPr>
                        <a:t>All stakeholders have signed off the proposed release</a:t>
                      </a:r>
                    </a:p>
                  </a:txBody>
                  <a:tcPr>
                    <a:solidFill>
                      <a:schemeClr val="bg1">
                        <a:lumMod val="95000"/>
                      </a:schemeClr>
                    </a:solidFill>
                  </a:tcPr>
                </a:tc>
                <a:extLst>
                  <a:ext uri="{0D108BD9-81ED-4DB2-BD59-A6C34878D82A}">
                    <a16:rowId xmlns:a16="http://schemas.microsoft.com/office/drawing/2014/main" val="3430859039"/>
                  </a:ext>
                </a:extLst>
              </a:tr>
              <a:tr h="4674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Documentation updated (if exists)</a:t>
                      </a: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i="1" dirty="0">
                          <a:solidFill>
                            <a:schemeClr val="tx1"/>
                          </a:solidFill>
                          <a:latin typeface="Verdana" panose="020B0604030504040204" pitchFamily="34" charset="0"/>
                          <a:ea typeface="Verdana" panose="020B0604030504040204" pitchFamily="34" charset="0"/>
                          <a:cs typeface="Verdana" panose="020B0604030504040204" pitchFamily="34" charset="0"/>
                        </a:rPr>
                        <a:t>Sprint marked as ready for deployment</a:t>
                      </a:r>
                    </a:p>
                  </a:txBody>
                  <a:tcPr anchor="ctr">
                    <a:solidFill>
                      <a:schemeClr val="bg1">
                        <a:lumMod val="85000"/>
                      </a:schemeClr>
                    </a:solidFill>
                  </a:tcPr>
                </a:tc>
                <a:tc>
                  <a:txBody>
                    <a:bodyPr/>
                    <a:lstStyle/>
                    <a:p>
                      <a:endParaRPr lang="en-US" sz="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solidFill>
                      <a:schemeClr val="bg1">
                        <a:lumMod val="85000"/>
                      </a:schemeClr>
                    </a:solidFill>
                  </a:tcPr>
                </a:tc>
                <a:extLst>
                  <a:ext uri="{0D108BD9-81ED-4DB2-BD59-A6C34878D82A}">
                    <a16:rowId xmlns:a16="http://schemas.microsoft.com/office/drawing/2014/main" val="1278265697"/>
                  </a:ext>
                </a:extLst>
              </a:tr>
              <a:tr h="3396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chemeClr val="tx1"/>
                          </a:solidFill>
                          <a:latin typeface="Verdana" panose="020B0604030504040204" pitchFamily="34" charset="0"/>
                          <a:ea typeface="Verdana" panose="020B0604030504040204" pitchFamily="34" charset="0"/>
                          <a:cs typeface="Verdana" panose="020B0604030504040204" pitchFamily="34" charset="0"/>
                        </a:rPr>
                        <a:t>PCR (Peer Code Review) performed</a:t>
                      </a:r>
                    </a:p>
                  </a:txBody>
                  <a:tcPr anchor="ctr">
                    <a:solidFill>
                      <a:schemeClr val="bg1">
                        <a:lumMod val="95000"/>
                      </a:schemeClr>
                    </a:solidFill>
                  </a:tcPr>
                </a:tc>
                <a:tc>
                  <a:txBody>
                    <a:bodyPr/>
                    <a:lstStyle/>
                    <a:p>
                      <a:endParaRPr lang="en-US" sz="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nchor="ctr">
                    <a:solidFill>
                      <a:schemeClr val="bg1">
                        <a:lumMod val="95000"/>
                      </a:schemeClr>
                    </a:solidFill>
                  </a:tcPr>
                </a:tc>
                <a:tc>
                  <a:txBody>
                    <a:bodyPr/>
                    <a:lstStyle/>
                    <a:p>
                      <a:endParaRPr lang="en-US" sz="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solidFill>
                      <a:schemeClr val="bg1">
                        <a:lumMod val="95000"/>
                      </a:schemeClr>
                    </a:solidFill>
                  </a:tcPr>
                </a:tc>
                <a:extLst>
                  <a:ext uri="{0D108BD9-81ED-4DB2-BD59-A6C34878D82A}">
                    <a16:rowId xmlns:a16="http://schemas.microsoft.com/office/drawing/2014/main" val="369715620"/>
                  </a:ext>
                </a:extLst>
              </a:tr>
            </a:tbl>
          </a:graphicData>
        </a:graphic>
      </p:graphicFrame>
    </p:spTree>
    <p:extLst>
      <p:ext uri="{BB962C8B-B14F-4D97-AF65-F5344CB8AC3E}">
        <p14:creationId xmlns:p14="http://schemas.microsoft.com/office/powerpoint/2010/main" val="3351845469"/>
      </p:ext>
    </p:extLst>
  </p:cSld>
  <p:clrMapOvr>
    <a:masterClrMapping/>
  </p:clrMapOvr>
  <p:transition>
    <p:fade/>
  </p:transition>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FF"/>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FF"/>
        </a:hlink>
        <a:folHlink>
          <a:srgbClr val="99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B75D4EA3-26FE-E748-879C-66A1B6390CF3}" vid="{E42524A1-D4D4-3744-8876-E5C56998B69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BAPL</Template>
  <TotalTime>9034</TotalTime>
  <Words>692</Words>
  <Application>Microsoft Macintosh PowerPoint</Application>
  <PresentationFormat>On-screen Show (4:3)</PresentationFormat>
  <Paragraphs>86</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Arial Narrow</vt:lpstr>
      <vt:lpstr>Tahoma</vt:lpstr>
      <vt:lpstr>Times New Roman</vt:lpstr>
      <vt:lpstr>Verdana</vt:lpstr>
      <vt:lpstr>Default Design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Miles</dc:creator>
  <cp:lastModifiedBy>Intern</cp:lastModifiedBy>
  <cp:revision>41</cp:revision>
  <cp:lastPrinted>1601-01-01T00:00:00Z</cp:lastPrinted>
  <dcterms:created xsi:type="dcterms:W3CDTF">2017-05-12T02:08:40Z</dcterms:created>
  <dcterms:modified xsi:type="dcterms:W3CDTF">2020-10-30T05:03:18Z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