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5BB8"/>
    <a:srgbClr val="F49F54"/>
    <a:srgbClr val="F17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4663"/>
  </p:normalViewPr>
  <p:slideViewPr>
    <p:cSldViewPr snapToGrid="0" snapToObjects="1">
      <p:cViewPr varScale="1">
        <p:scale>
          <a:sx n="128" d="100"/>
          <a:sy n="128" d="100"/>
        </p:scale>
        <p:origin x="1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9037E-845B-384A-9323-FFCBDBCED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EB90F3-E2EC-0C47-8254-26C211CC4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5623E-A4C1-0F49-9396-CA71CA57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6F871-ADA8-404C-9964-21C177FD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44D55-67DD-414F-B897-E9F63DD76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6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F4AAB-3CF8-EC4F-AC67-A1E0C719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4C1F6-F66C-E04B-9C8C-32D4799F3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85A9E-C774-D548-8FE2-9B8FC530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F21A-D4C3-2449-9EB6-B2A02931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A3588-23B7-1E4E-AED7-D4CE65F4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45331-E0DC-4C40-B0A0-CC60E6A59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660B8-3C9C-6A4C-AB67-6F5E07EA6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0F163-D597-814C-9F25-53ECAB4F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8898C-65FF-C84F-9AAF-C966A6186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CAC41-035A-2449-9618-8BEFCE78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0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C597-1DD8-8740-B912-423950A74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99672-C891-794C-BB23-7AF936F3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15D14-33C1-0542-9F2A-B67A9CF4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AFD7C-B2FE-454F-848D-530C4F3DE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511B9-9EB5-9E49-B291-E6F0BD888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0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3168A-130C-004F-B376-ED39EBC1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1A575-ED92-2544-9B50-3C17441E5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48FD9-3C13-1540-829E-AF7F0E1E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75CF2-E6B6-314B-AA83-32311BE4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039CC-C14C-194D-A50B-3421079A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2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F9DC-4D8D-BB41-AA02-66829DC69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FFD04-C539-0949-AD8A-87967CCDB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90113A-66AB-224E-97A7-997027635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5B77E-E0E0-6C47-BD16-B451D362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C837C-C5B4-B240-A718-06CFD19A2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72170-6E1A-C647-9C4A-3541D18FF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8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CE4AF-8E02-BB43-92C5-18F6A8DD7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B63CC-A66A-624B-B907-E39398DE8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A05E1-438E-944D-BEA8-FF6005C25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8B49A-4725-194D-925D-EF602B9CE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72819A-6630-D042-B310-60E5056C2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30507-21C2-0747-B5FA-9CA3B1B6E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D37F4-170E-9B4A-9CAC-3A83F0FA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003BA5-D8C0-9142-82EB-75CF01C65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7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8E96-144C-F14D-8D47-B22E5565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7986F-D390-8E4F-AB2F-2959995B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1B4E0-43C1-9C42-9815-19053E006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2CA353-8456-754B-8A06-9235CB74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7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056C67-3CD0-0049-936C-5A7ACA4AF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8F63C-EBBC-AD4E-A52A-5F7D101A5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F5D0B-5EE8-D448-B17E-1704D4CE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9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BAFA5-4D6C-2044-A228-34DC7AD99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48E08-4992-F648-B871-272849FE5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6D03F-AA35-9940-A5D0-DF5DC8C48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3594D-F153-354C-BE8F-C322013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9F034-7C86-5E41-8CDE-32361D3D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BF3CF2-A1DA-5E4B-8CE0-C1D7113FB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5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811B-2E88-454A-879F-E1D23C85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7FE028-AA17-1941-B17B-DA79FA4E9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11A35-DD4C-DC4D-B974-AD6B87B83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2D132-099A-314A-8375-43491D7ED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AD46-B449-DE41-813C-09ED0CD18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0F827-DC26-AF4E-840E-E9C74A30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2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D7F86-20B2-B146-A0EB-E55A9A40D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C92B8-8F19-7743-A574-5D667F4E4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8484F-79B2-DB45-9E6D-3234CF5C3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27EB4-75A7-A947-90A4-A555AD26597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80928-6D47-524A-A624-BC6ACB13B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1A444-11D5-5345-A0CC-CC8695DEB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C0810-43BA-3348-BC24-43027D18D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527D183-566C-3C49-9B1D-DBB91DDA8EFC}"/>
              </a:ext>
            </a:extLst>
          </p:cNvPr>
          <p:cNvGrpSpPr/>
          <p:nvPr/>
        </p:nvGrpSpPr>
        <p:grpSpPr>
          <a:xfrm>
            <a:off x="4269173" y="173320"/>
            <a:ext cx="3653653" cy="584775"/>
            <a:chOff x="4369679" y="267128"/>
            <a:chExt cx="3653653" cy="58477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516F61E-4DAA-AA40-A923-53FCB4CCE7B8}"/>
                </a:ext>
              </a:extLst>
            </p:cNvPr>
            <p:cNvSpPr txBox="1"/>
            <p:nvPr/>
          </p:nvSpPr>
          <p:spPr>
            <a:xfrm>
              <a:off x="4614183" y="267128"/>
              <a:ext cx="31646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Business Model Canvas</a:t>
              </a:r>
            </a:p>
            <a:p>
              <a:pPr algn="ctr"/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NAME | DATE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3C69C7C-5CAD-894E-B4E7-F5CD19B49676}"/>
                </a:ext>
              </a:extLst>
            </p:cNvPr>
            <p:cNvCxnSpPr>
              <a:cxnSpLocks/>
            </p:cNvCxnSpPr>
            <p:nvPr/>
          </p:nvCxnSpPr>
          <p:spPr>
            <a:xfrm>
              <a:off x="4369679" y="610031"/>
              <a:ext cx="3653653" cy="0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2485CD1-8D61-E049-9058-A12A107F7A7E}"/>
              </a:ext>
            </a:extLst>
          </p:cNvPr>
          <p:cNvGrpSpPr/>
          <p:nvPr/>
        </p:nvGrpSpPr>
        <p:grpSpPr>
          <a:xfrm>
            <a:off x="288445" y="774583"/>
            <a:ext cx="2160620" cy="4033300"/>
            <a:chOff x="928965" y="1241578"/>
            <a:chExt cx="3089761" cy="3850875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3A2EB231-D765-2A43-ACBF-3AE3EA9978B7}"/>
                </a:ext>
              </a:extLst>
            </p:cNvPr>
            <p:cNvSpPr/>
            <p:nvPr/>
          </p:nvSpPr>
          <p:spPr>
            <a:xfrm>
              <a:off x="929852" y="1241578"/>
              <a:ext cx="3088874" cy="3850875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Whom do you need to work with to produce and deliver your solution?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167FA12E-482E-A84E-A4B4-89B40CF67D2E}"/>
                </a:ext>
              </a:extLst>
            </p:cNvPr>
            <p:cNvSpPr/>
            <p:nvPr/>
          </p:nvSpPr>
          <p:spPr>
            <a:xfrm>
              <a:off x="928965" y="1241578"/>
              <a:ext cx="3088876" cy="241500"/>
            </a:xfrm>
            <a:prstGeom prst="roundRect">
              <a:avLst>
                <a:gd name="adj" fmla="val 1472"/>
              </a:avLst>
            </a:prstGeom>
            <a:solidFill>
              <a:srgbClr val="FF0000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Key Partners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328B5C2-A93F-D344-A25B-FE7DA842E574}"/>
              </a:ext>
            </a:extLst>
          </p:cNvPr>
          <p:cNvGrpSpPr/>
          <p:nvPr/>
        </p:nvGrpSpPr>
        <p:grpSpPr>
          <a:xfrm>
            <a:off x="288444" y="4992854"/>
            <a:ext cx="5631145" cy="1620000"/>
            <a:chOff x="883578" y="1191802"/>
            <a:chExt cx="3042601" cy="3780890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08EE9742-4058-0F41-8B19-E032F1FA3C63}"/>
                </a:ext>
              </a:extLst>
            </p:cNvPr>
            <p:cNvSpPr/>
            <p:nvPr/>
          </p:nvSpPr>
          <p:spPr>
            <a:xfrm>
              <a:off x="883578" y="1191802"/>
              <a:ext cx="3042601" cy="3780890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3F3347F2-FAB5-FD4A-8E1D-8CF1D4F7679B}"/>
                </a:ext>
              </a:extLst>
            </p:cNvPr>
            <p:cNvSpPr/>
            <p:nvPr/>
          </p:nvSpPr>
          <p:spPr>
            <a:xfrm>
              <a:off x="883578" y="1191802"/>
              <a:ext cx="3042601" cy="588138"/>
            </a:xfrm>
            <a:prstGeom prst="roundRect">
              <a:avLst>
                <a:gd name="adj" fmla="val 1472"/>
              </a:avLst>
            </a:prstGeom>
            <a:solidFill>
              <a:srgbClr val="FF0000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Cost Structure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7875B-6129-3C40-A855-C57356F0D010}"/>
              </a:ext>
            </a:extLst>
          </p:cNvPr>
          <p:cNvGrpSpPr/>
          <p:nvPr/>
        </p:nvGrpSpPr>
        <p:grpSpPr>
          <a:xfrm>
            <a:off x="2608430" y="774583"/>
            <a:ext cx="2160000" cy="2312703"/>
            <a:chOff x="883578" y="1191801"/>
            <a:chExt cx="3042601" cy="3449138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EF7D2801-35D3-4145-974F-37AEEC14CA2C}"/>
                </a:ext>
              </a:extLst>
            </p:cNvPr>
            <p:cNvSpPr/>
            <p:nvPr/>
          </p:nvSpPr>
          <p:spPr>
            <a:xfrm>
              <a:off x="883578" y="1191802"/>
              <a:ext cx="3042601" cy="3449137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lvl="0"/>
              <a:endPara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lvl="0"/>
              <a:endPara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lvl="0"/>
              <a:r>
                <a:rPr lang="en-US" sz="900" i="1" dirty="0">
                  <a:solidFill>
                    <a:prstClr val="blac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What do you need to do to produce, market, and deliver your solution?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DA7715D5-60EF-E744-86B1-9D4C3C6C2120}"/>
                </a:ext>
              </a:extLst>
            </p:cNvPr>
            <p:cNvSpPr/>
            <p:nvPr/>
          </p:nvSpPr>
          <p:spPr>
            <a:xfrm>
              <a:off x="883578" y="1191801"/>
              <a:ext cx="3042601" cy="375830"/>
            </a:xfrm>
            <a:prstGeom prst="roundRect">
              <a:avLst>
                <a:gd name="adj" fmla="val 1472"/>
              </a:avLst>
            </a:prstGeom>
            <a:solidFill>
              <a:srgbClr val="FF0000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Key Activities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8BD17AA-2958-CD43-8B5C-62DC8C8A34C3}"/>
              </a:ext>
            </a:extLst>
          </p:cNvPr>
          <p:cNvGrpSpPr/>
          <p:nvPr/>
        </p:nvGrpSpPr>
        <p:grpSpPr>
          <a:xfrm>
            <a:off x="2608430" y="3227195"/>
            <a:ext cx="2160000" cy="1580688"/>
            <a:chOff x="883578" y="1191799"/>
            <a:chExt cx="3042601" cy="4738848"/>
          </a:xfrm>
        </p:grpSpPr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019B53FD-A18F-4F46-A80C-1E0F5651F22E}"/>
                </a:ext>
              </a:extLst>
            </p:cNvPr>
            <p:cNvSpPr/>
            <p:nvPr/>
          </p:nvSpPr>
          <p:spPr>
            <a:xfrm>
              <a:off x="883578" y="1191799"/>
              <a:ext cx="3042601" cy="4738848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endPara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prstClr val="blac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What do you need to have in order to produce, market and deliver your solution?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1EB101C6-D669-4747-87E4-97F20C085C2E}"/>
                </a:ext>
              </a:extLst>
            </p:cNvPr>
            <p:cNvSpPr/>
            <p:nvPr/>
          </p:nvSpPr>
          <p:spPr>
            <a:xfrm>
              <a:off x="883578" y="1191799"/>
              <a:ext cx="3042601" cy="755487"/>
            </a:xfrm>
            <a:prstGeom prst="roundRect">
              <a:avLst>
                <a:gd name="adj" fmla="val 1472"/>
              </a:avLst>
            </a:prstGeom>
            <a:solidFill>
              <a:srgbClr val="FF0000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Key Resources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474CC0F-F0C0-6049-8490-A371081E12C5}"/>
              </a:ext>
            </a:extLst>
          </p:cNvPr>
          <p:cNvGrpSpPr/>
          <p:nvPr/>
        </p:nvGrpSpPr>
        <p:grpSpPr>
          <a:xfrm>
            <a:off x="4927795" y="764308"/>
            <a:ext cx="2160621" cy="4043575"/>
            <a:chOff x="899194" y="1063413"/>
            <a:chExt cx="3070689" cy="3928498"/>
          </a:xfrm>
        </p:grpSpPr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E0371BD9-25C2-C84F-810A-F0C98A4B62C5}"/>
                </a:ext>
              </a:extLst>
            </p:cNvPr>
            <p:cNvSpPr/>
            <p:nvPr/>
          </p:nvSpPr>
          <p:spPr>
            <a:xfrm>
              <a:off x="900077" y="1073396"/>
              <a:ext cx="3069806" cy="3918515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en-US" sz="105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What problem do you solve and how do you solve it?</a:t>
              </a: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C5D1CAE-EAD3-864B-B6DC-50AE1DF484B5}"/>
                </a:ext>
              </a:extLst>
            </p:cNvPr>
            <p:cNvSpPr/>
            <p:nvPr/>
          </p:nvSpPr>
          <p:spPr>
            <a:xfrm>
              <a:off x="899194" y="1063413"/>
              <a:ext cx="3069806" cy="209853"/>
            </a:xfrm>
            <a:prstGeom prst="roundRect">
              <a:avLst>
                <a:gd name="adj" fmla="val 1472"/>
              </a:avLst>
            </a:prstGeom>
            <a:solidFill>
              <a:srgbClr val="00B050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Value Propositions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0DE75E8-9404-DB40-B298-7BD917AEF980}"/>
              </a:ext>
            </a:extLst>
          </p:cNvPr>
          <p:cNvGrpSpPr/>
          <p:nvPr/>
        </p:nvGrpSpPr>
        <p:grpSpPr>
          <a:xfrm>
            <a:off x="6095999" y="4989026"/>
            <a:ext cx="5631145" cy="1623828"/>
            <a:chOff x="5897366" y="3717565"/>
            <a:chExt cx="1952089" cy="2807811"/>
          </a:xfrm>
        </p:grpSpPr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FE69CB75-DE00-F541-9D0F-D99A1006E8C4}"/>
                </a:ext>
              </a:extLst>
            </p:cNvPr>
            <p:cNvSpPr/>
            <p:nvPr/>
          </p:nvSpPr>
          <p:spPr>
            <a:xfrm>
              <a:off x="5897366" y="3724184"/>
              <a:ext cx="1952089" cy="2801192"/>
            </a:xfrm>
            <a:prstGeom prst="roundRect">
              <a:avLst>
                <a:gd name="adj" fmla="val 1472"/>
              </a:avLst>
            </a:prstGeom>
            <a:noFill/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05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3403E462-3DCA-544B-BCA4-A333DCB011E4}"/>
                </a:ext>
              </a:extLst>
            </p:cNvPr>
            <p:cNvSpPr/>
            <p:nvPr/>
          </p:nvSpPr>
          <p:spPr>
            <a:xfrm>
              <a:off x="5897366" y="3717565"/>
              <a:ext cx="1952089" cy="435741"/>
            </a:xfrm>
            <a:prstGeom prst="roundRect">
              <a:avLst>
                <a:gd name="adj" fmla="val 1472"/>
              </a:avLst>
            </a:prstGeom>
            <a:solidFill>
              <a:srgbClr val="085BB8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Revenue Streams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F2ABFC1-705D-0A43-9432-46A4FFFFF34B}"/>
              </a:ext>
            </a:extLst>
          </p:cNvPr>
          <p:cNvGrpSpPr/>
          <p:nvPr/>
        </p:nvGrpSpPr>
        <p:grpSpPr>
          <a:xfrm>
            <a:off x="9567146" y="774583"/>
            <a:ext cx="2160619" cy="4033300"/>
            <a:chOff x="668999" y="1152510"/>
            <a:chExt cx="3293341" cy="3790211"/>
          </a:xfrm>
        </p:grpSpPr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1AA58F88-AB43-1C46-9236-EA25D68EE2C4}"/>
                </a:ext>
              </a:extLst>
            </p:cNvPr>
            <p:cNvSpPr/>
            <p:nvPr/>
          </p:nvSpPr>
          <p:spPr>
            <a:xfrm>
              <a:off x="669944" y="1153602"/>
              <a:ext cx="3292396" cy="3789119"/>
            </a:xfrm>
            <a:prstGeom prst="roundRect">
              <a:avLst>
                <a:gd name="adj" fmla="val 1472"/>
              </a:avLst>
            </a:prstGeom>
            <a:noFill/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9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9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Who needs your solution? </a:t>
              </a:r>
            </a:p>
            <a:p>
              <a:endParaRPr lang="en-US" sz="9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How many people need your solution right now?</a:t>
              </a:r>
            </a:p>
            <a:p>
              <a:endParaRPr lang="en-US" sz="9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How many people will eventually need your solution?</a:t>
              </a:r>
            </a:p>
          </p:txBody>
        </p:sp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2B14D9DF-9486-0A44-B233-2F2AA1C48CC1}"/>
                </a:ext>
              </a:extLst>
            </p:cNvPr>
            <p:cNvSpPr/>
            <p:nvPr/>
          </p:nvSpPr>
          <p:spPr>
            <a:xfrm>
              <a:off x="668999" y="1152510"/>
              <a:ext cx="3292396" cy="236812"/>
            </a:xfrm>
            <a:prstGeom prst="roundRect">
              <a:avLst>
                <a:gd name="adj" fmla="val 1472"/>
              </a:avLst>
            </a:prstGeom>
            <a:solidFill>
              <a:srgbClr val="085BB8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Customer Segments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A62E95C-BC75-8E44-8132-400BAFC7B799}"/>
              </a:ext>
            </a:extLst>
          </p:cNvPr>
          <p:cNvGrpSpPr/>
          <p:nvPr/>
        </p:nvGrpSpPr>
        <p:grpSpPr>
          <a:xfrm>
            <a:off x="7247781" y="774583"/>
            <a:ext cx="2160000" cy="2312703"/>
            <a:chOff x="883578" y="1191801"/>
            <a:chExt cx="3042601" cy="3449137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63AE7CBB-C1B6-694E-B9D3-B83FC5F78D1D}"/>
                </a:ext>
              </a:extLst>
            </p:cNvPr>
            <p:cNvSpPr/>
            <p:nvPr/>
          </p:nvSpPr>
          <p:spPr>
            <a:xfrm>
              <a:off x="883578" y="1191802"/>
              <a:ext cx="3042601" cy="3449136"/>
            </a:xfrm>
            <a:prstGeom prst="roundRect">
              <a:avLst>
                <a:gd name="adj" fmla="val 1472"/>
              </a:avLst>
            </a:prstGeom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How do you talk to your market about your solution?</a:t>
              </a:r>
            </a:p>
            <a:p>
              <a:endParaRPr lang="en-US" sz="9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How do you acquire customers?</a:t>
              </a:r>
            </a:p>
          </p:txBody>
        </p:sp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EE7B8866-A2E9-E244-97E8-926C759C631B}"/>
                </a:ext>
              </a:extLst>
            </p:cNvPr>
            <p:cNvSpPr/>
            <p:nvPr/>
          </p:nvSpPr>
          <p:spPr>
            <a:xfrm>
              <a:off x="883578" y="1191801"/>
              <a:ext cx="3042601" cy="375830"/>
            </a:xfrm>
            <a:prstGeom prst="roundRect">
              <a:avLst>
                <a:gd name="adj" fmla="val 1472"/>
              </a:avLst>
            </a:prstGeom>
            <a:solidFill>
              <a:srgbClr val="085BB8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Customer Relationships</a:t>
              </a:r>
              <a:endPara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67D844F-1A96-C04E-A3AF-ADE5247209A6}"/>
              </a:ext>
            </a:extLst>
          </p:cNvPr>
          <p:cNvGrpSpPr/>
          <p:nvPr/>
        </p:nvGrpSpPr>
        <p:grpSpPr>
          <a:xfrm>
            <a:off x="7247781" y="3227195"/>
            <a:ext cx="2160000" cy="1580688"/>
            <a:chOff x="883578" y="829324"/>
            <a:chExt cx="3042601" cy="4738848"/>
          </a:xfrm>
        </p:grpSpPr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A187AFF4-CC46-5E4B-B762-4C1E4CF4B3D8}"/>
                </a:ext>
              </a:extLst>
            </p:cNvPr>
            <p:cNvSpPr/>
            <p:nvPr/>
          </p:nvSpPr>
          <p:spPr>
            <a:xfrm>
              <a:off x="883578" y="870873"/>
              <a:ext cx="3042601" cy="4697299"/>
            </a:xfrm>
            <a:prstGeom prst="roundRect">
              <a:avLst>
                <a:gd name="adj" fmla="val 1472"/>
              </a:avLst>
            </a:prstGeom>
            <a:noFill/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endParaRPr lang="en-US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How do you deliver your solution to customers?</a:t>
              </a:r>
            </a:p>
            <a:p>
              <a:endParaRPr lang="en-US" sz="9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900" i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When can customers find your solution?</a:t>
              </a: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6296858B-2916-A64B-8F6E-BEE2DC53D87B}"/>
                </a:ext>
              </a:extLst>
            </p:cNvPr>
            <p:cNvSpPr/>
            <p:nvPr/>
          </p:nvSpPr>
          <p:spPr>
            <a:xfrm>
              <a:off x="883578" y="829324"/>
              <a:ext cx="3042601" cy="755487"/>
            </a:xfrm>
            <a:prstGeom prst="roundRect">
              <a:avLst>
                <a:gd name="adj" fmla="val 1472"/>
              </a:avLst>
            </a:prstGeom>
            <a:solidFill>
              <a:srgbClr val="085BB8"/>
            </a:solidFill>
            <a:ln w="952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Channels</a:t>
              </a:r>
            </a:p>
          </p:txBody>
        </p:sp>
      </p:grp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DDDE5357-35A7-7B4E-BDDF-1429485B3164}"/>
              </a:ext>
            </a:extLst>
          </p:cNvPr>
          <p:cNvSpPr/>
          <p:nvPr/>
        </p:nvSpPr>
        <p:spPr>
          <a:xfrm>
            <a:off x="7167248" y="692039"/>
            <a:ext cx="4622369" cy="4189144"/>
          </a:xfrm>
          <a:prstGeom prst="roundRect">
            <a:avLst>
              <a:gd name="adj" fmla="val 1472"/>
            </a:avLst>
          </a:prstGeom>
          <a:noFill/>
          <a:ln w="9525">
            <a:solidFill>
              <a:srgbClr val="085BB8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5B7BC555-47B3-3F44-B271-33A64CA958EE}"/>
              </a:ext>
            </a:extLst>
          </p:cNvPr>
          <p:cNvSpPr/>
          <p:nvPr/>
        </p:nvSpPr>
        <p:spPr>
          <a:xfrm>
            <a:off x="219285" y="696813"/>
            <a:ext cx="4622370" cy="4191638"/>
          </a:xfrm>
          <a:prstGeom prst="roundRect">
            <a:avLst>
              <a:gd name="adj" fmla="val 1472"/>
            </a:avLst>
          </a:prstGeom>
          <a:noFill/>
          <a:ln w="9525">
            <a:solidFill>
              <a:srgbClr val="F17D7F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9B1E1FE-C7A3-984E-9778-5DB656B049D9}"/>
              </a:ext>
            </a:extLst>
          </p:cNvPr>
          <p:cNvSpPr txBox="1"/>
          <p:nvPr/>
        </p:nvSpPr>
        <p:spPr>
          <a:xfrm>
            <a:off x="2017215" y="435628"/>
            <a:ext cx="104227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 Centers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D205CFD-B2C0-9949-955B-16BA1508E856}"/>
              </a:ext>
            </a:extLst>
          </p:cNvPr>
          <p:cNvSpPr txBox="1"/>
          <p:nvPr/>
        </p:nvSpPr>
        <p:spPr>
          <a:xfrm>
            <a:off x="9029139" y="441348"/>
            <a:ext cx="11208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Profit Centers</a:t>
            </a:r>
          </a:p>
        </p:txBody>
      </p:sp>
      <p:pic>
        <p:nvPicPr>
          <p:cNvPr id="54" name="Graphic 53" descr="Social network">
            <a:extLst>
              <a:ext uri="{FF2B5EF4-FFF2-40B4-BE49-F238E27FC236}">
                <a16:creationId xmlns:a16="http://schemas.microsoft.com/office/drawing/2014/main" id="{87B1DB04-C568-E143-B6F1-6C76F24AF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65678" y="4139245"/>
            <a:ext cx="720000" cy="720000"/>
          </a:xfrm>
          <a:prstGeom prst="rect">
            <a:avLst/>
          </a:prstGeom>
        </p:spPr>
      </p:pic>
      <p:pic>
        <p:nvPicPr>
          <p:cNvPr id="60" name="Graphic 59" descr="Head with gears">
            <a:extLst>
              <a:ext uri="{FF2B5EF4-FFF2-40B4-BE49-F238E27FC236}">
                <a16:creationId xmlns:a16="http://schemas.microsoft.com/office/drawing/2014/main" id="{B05017DF-31D6-8847-A3F2-C95699C751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30517" y="4127315"/>
            <a:ext cx="720000" cy="720000"/>
          </a:xfrm>
          <a:prstGeom prst="rect">
            <a:avLst/>
          </a:prstGeom>
        </p:spPr>
      </p:pic>
      <p:pic>
        <p:nvPicPr>
          <p:cNvPr id="62" name="Graphic 61" descr="Database">
            <a:extLst>
              <a:ext uri="{FF2B5EF4-FFF2-40B4-BE49-F238E27FC236}">
                <a16:creationId xmlns:a16="http://schemas.microsoft.com/office/drawing/2014/main" id="{257D19C5-E73B-6D46-9695-D4065AEEE3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16719" y="4229551"/>
            <a:ext cx="612000" cy="612000"/>
          </a:xfrm>
          <a:prstGeom prst="rect">
            <a:avLst/>
          </a:prstGeom>
        </p:spPr>
      </p:pic>
      <p:pic>
        <p:nvPicPr>
          <p:cNvPr id="64" name="Graphic 63" descr="Share with person">
            <a:extLst>
              <a:ext uri="{FF2B5EF4-FFF2-40B4-BE49-F238E27FC236}">
                <a16:creationId xmlns:a16="http://schemas.microsoft.com/office/drawing/2014/main" id="{C10F57B5-ABC8-A04E-B0E2-D1C05D6F9D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64566" y="2585784"/>
            <a:ext cx="612000" cy="612000"/>
          </a:xfrm>
          <a:prstGeom prst="rect">
            <a:avLst/>
          </a:prstGeom>
        </p:spPr>
      </p:pic>
      <p:pic>
        <p:nvPicPr>
          <p:cNvPr id="68" name="Graphic 67" descr="Cell Tower">
            <a:extLst>
              <a:ext uri="{FF2B5EF4-FFF2-40B4-BE49-F238E27FC236}">
                <a16:creationId xmlns:a16="http://schemas.microsoft.com/office/drawing/2014/main" id="{82B1EBF7-377E-9F47-B038-22D146B6A6F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86981" y="4199301"/>
            <a:ext cx="612000" cy="612000"/>
          </a:xfrm>
          <a:prstGeom prst="rect">
            <a:avLst/>
          </a:prstGeom>
        </p:spPr>
      </p:pic>
      <p:pic>
        <p:nvPicPr>
          <p:cNvPr id="70" name="Graphic 69" descr="Tools">
            <a:extLst>
              <a:ext uri="{FF2B5EF4-FFF2-40B4-BE49-F238E27FC236}">
                <a16:creationId xmlns:a16="http://schemas.microsoft.com/office/drawing/2014/main" id="{B5BE75ED-E8BC-9547-8CD8-5D6F472932B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56430" y="2525564"/>
            <a:ext cx="612000" cy="612000"/>
          </a:xfrm>
          <a:prstGeom prst="rect">
            <a:avLst/>
          </a:prstGeom>
        </p:spPr>
      </p:pic>
      <p:pic>
        <p:nvPicPr>
          <p:cNvPr id="72" name="Graphic 71" descr="Lightbulb and pencil">
            <a:extLst>
              <a:ext uri="{FF2B5EF4-FFF2-40B4-BE49-F238E27FC236}">
                <a16:creationId xmlns:a16="http://schemas.microsoft.com/office/drawing/2014/main" id="{CB71D895-C5FF-BD4E-B2E3-BAE8ACBBCD2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365655" y="4093651"/>
            <a:ext cx="720000" cy="720000"/>
          </a:xfrm>
          <a:prstGeom prst="rect">
            <a:avLst/>
          </a:prstGeom>
        </p:spPr>
      </p:pic>
      <p:pic>
        <p:nvPicPr>
          <p:cNvPr id="74" name="Graphic 73" descr="Atom">
            <a:extLst>
              <a:ext uri="{FF2B5EF4-FFF2-40B4-BE49-F238E27FC236}">
                <a16:creationId xmlns:a16="http://schemas.microsoft.com/office/drawing/2014/main" id="{3ED7C8B1-5BA0-094D-9F4F-6DB17AD89C4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007145" y="5925534"/>
            <a:ext cx="720000" cy="720000"/>
          </a:xfrm>
          <a:prstGeom prst="rect">
            <a:avLst/>
          </a:prstGeom>
        </p:spPr>
      </p:pic>
      <p:pic>
        <p:nvPicPr>
          <p:cNvPr id="76" name="Graphic 75" descr="Gold bars">
            <a:extLst>
              <a:ext uri="{FF2B5EF4-FFF2-40B4-BE49-F238E27FC236}">
                <a16:creationId xmlns:a16="http://schemas.microsoft.com/office/drawing/2014/main" id="{1E3D30B9-E624-C945-B127-4E2E9694813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199590" y="5925534"/>
            <a:ext cx="720000" cy="720000"/>
          </a:xfrm>
          <a:prstGeom prst="rect">
            <a:avLst/>
          </a:prstGeom>
        </p:spPr>
      </p:pic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59E697D7-45C8-594E-88E9-2E84C15341FF}"/>
              </a:ext>
            </a:extLst>
          </p:cNvPr>
          <p:cNvSpPr/>
          <p:nvPr/>
        </p:nvSpPr>
        <p:spPr>
          <a:xfrm>
            <a:off x="288444" y="5215067"/>
            <a:ext cx="5631143" cy="1376256"/>
          </a:xfrm>
          <a:prstGeom prst="roundRect">
            <a:avLst>
              <a:gd name="adj" fmla="val 1472"/>
            </a:avLst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cost structures do you need to work within to produce, market, and deliver your solution?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44A5A946-6229-5B47-8B9C-EBD80909F510}"/>
              </a:ext>
            </a:extLst>
          </p:cNvPr>
          <p:cNvSpPr/>
          <p:nvPr/>
        </p:nvSpPr>
        <p:spPr>
          <a:xfrm>
            <a:off x="6096001" y="5241026"/>
            <a:ext cx="5631143" cy="1350297"/>
          </a:xfrm>
          <a:prstGeom prst="roundRect">
            <a:avLst>
              <a:gd name="adj" fmla="val 1472"/>
            </a:avLst>
          </a:prstGeom>
          <a:ln w="9525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does your solution impact your revenue streams?</a:t>
            </a:r>
          </a:p>
          <a:p>
            <a:pPr lvl="0"/>
            <a:endParaRPr lang="en-US" sz="900" i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9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there any revenue benefits your solution will assist in realizing?</a:t>
            </a:r>
          </a:p>
        </p:txBody>
      </p:sp>
    </p:spTree>
    <p:extLst>
      <p:ext uri="{BB962C8B-B14F-4D97-AF65-F5344CB8AC3E}">
        <p14:creationId xmlns:p14="http://schemas.microsoft.com/office/powerpoint/2010/main" val="143929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182</Words>
  <Application>Microsoft Macintosh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Intern</cp:lastModifiedBy>
  <cp:revision>17</cp:revision>
  <dcterms:created xsi:type="dcterms:W3CDTF">2019-12-03T00:58:10Z</dcterms:created>
  <dcterms:modified xsi:type="dcterms:W3CDTF">2020-10-30T03:43:58Z</dcterms:modified>
</cp:coreProperties>
</file>